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60" r:id="rId3"/>
    <p:sldId id="467" r:id="rId4"/>
    <p:sldId id="471" r:id="rId5"/>
    <p:sldId id="473" r:id="rId6"/>
    <p:sldId id="474" r:id="rId7"/>
    <p:sldId id="475" r:id="rId8"/>
    <p:sldId id="461" r:id="rId9"/>
    <p:sldId id="462" r:id="rId10"/>
    <p:sldId id="472" r:id="rId11"/>
    <p:sldId id="469" r:id="rId1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7" autoAdjust="0"/>
    <p:restoredTop sz="94663"/>
  </p:normalViewPr>
  <p:slideViewPr>
    <p:cSldViewPr snapToGrid="0" snapToObjects="1">
      <p:cViewPr varScale="1">
        <p:scale>
          <a:sx n="83" d="100"/>
          <a:sy n="83" d="100"/>
        </p:scale>
        <p:origin x="106" y="77"/>
      </p:cViewPr>
      <p:guideLst>
        <p:guide orient="horz" pos="2160"/>
        <p:guide pos="3840"/>
      </p:guideLst>
    </p:cSldViewPr>
  </p:slideViewPr>
  <p:notesTextViewPr>
    <p:cViewPr>
      <p:scale>
        <a:sx n="1" d="1"/>
        <a:sy n="1" d="1"/>
      </p:scale>
      <p:origin x="0" y="0"/>
    </p:cViewPr>
  </p:notesTextViewPr>
  <p:sorterViewPr>
    <p:cViewPr>
      <p:scale>
        <a:sx n="100" d="100"/>
        <a:sy n="100" d="100"/>
      </p:scale>
      <p:origin x="0" y="-6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60265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0000433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44061277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36970207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2705839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48119719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85085395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20881631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58747658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73665564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53D7E9-898F-964E-BC5E-1AA17C0711AF}" type="datetimeFigureOut">
              <a:rPr lang="es-ES_tradnl" smtClean="0"/>
              <a:t>26/05/2026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52114552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3D7E9-898F-964E-BC5E-1AA17C0711AF}" type="datetimeFigureOut">
              <a:rPr lang="es-ES_tradnl" smtClean="0"/>
              <a:t>26/05/2026</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642524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unidad.vinculacion@valles.udg.m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rofesionales.cuvalles.udg.mx/" TargetMode="External"/><Relationship Id="rId4" Type="http://schemas.openxmlformats.org/officeDocument/2006/relationships/hyperlink" Target="http://practicas-profesionales.cuvalles.udg.m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hyperlink" Target="https://www.cuvalles.udg.mx/" TargetMode="External"/><Relationship Id="rId4" Type="http://schemas.openxmlformats.org/officeDocument/2006/relationships/hyperlink" Target="http://practicas-profesionales.cuvalles.udg.m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1348153" y="2531405"/>
            <a:ext cx="9495694" cy="3970318"/>
          </a:xfrm>
          <a:prstGeom prst="rect">
            <a:avLst/>
          </a:prstGeom>
          <a:noFill/>
        </p:spPr>
        <p:txBody>
          <a:bodyPr wrap="square" rtlCol="0">
            <a:spAutoFit/>
          </a:bodyPr>
          <a:lstStyle/>
          <a:p>
            <a:pPr algn="ctr"/>
            <a:r>
              <a:rPr lang="es-ES_tradnl" sz="3600" b="1" dirty="0">
                <a:solidFill>
                  <a:schemeClr val="accent5">
                    <a:lumMod val="50000"/>
                  </a:schemeClr>
                </a:solidFill>
                <a:latin typeface="Albertus MT" panose="020E0602030304020304" pitchFamily="34" charset="0"/>
                <a:ea typeface="Gandhi Sans" charset="0"/>
                <a:cs typeface="Gandhi Sans" charset="0"/>
              </a:rPr>
              <a:t>BIENVENIDOS </a:t>
            </a:r>
          </a:p>
          <a:p>
            <a:pPr algn="ctr"/>
            <a:r>
              <a:rPr lang="es-ES_tradnl" sz="3600" b="1" dirty="0">
                <a:solidFill>
                  <a:schemeClr val="accent5">
                    <a:lumMod val="50000"/>
                  </a:schemeClr>
                </a:solidFill>
                <a:latin typeface="Albertus MT" panose="020E0602030304020304" pitchFamily="34" charset="0"/>
                <a:ea typeface="Gandhi Sans" charset="0"/>
                <a:cs typeface="Gandhi Sans" charset="0"/>
              </a:rPr>
              <a:t>“ GUÍA  PARA REGISTRO DE PROGRAMAS DE ACTIVIDADES /DEPENDENCIAS”</a:t>
            </a:r>
          </a:p>
          <a:p>
            <a:pPr algn="ctr"/>
            <a:r>
              <a:rPr lang="es-ES_tradnl" sz="3600" b="1" dirty="0">
                <a:solidFill>
                  <a:schemeClr val="accent5">
                    <a:lumMod val="50000"/>
                  </a:schemeClr>
                </a:solidFill>
                <a:latin typeface="Albertus MT" panose="020E0602030304020304" pitchFamily="34" charset="0"/>
                <a:ea typeface="Gandhi Sans" charset="0"/>
                <a:cs typeface="Gandhi Sans" charset="0"/>
              </a:rPr>
              <a:t>Calendario 2026-B</a:t>
            </a:r>
          </a:p>
          <a:p>
            <a:br>
              <a:rPr lang="es-MX" sz="5400" dirty="0">
                <a:latin typeface="Albertus MT" panose="020E0602030304020304" pitchFamily="34" charset="0"/>
              </a:rPr>
            </a:br>
            <a:endParaRPr lang="es-ES_tradnl" sz="5400" b="1" dirty="0">
              <a:solidFill>
                <a:srgbClr val="323E48"/>
              </a:solidFill>
              <a:latin typeface="Albertus MT" panose="020E0602030304020304" pitchFamily="34" charset="0"/>
              <a:ea typeface="Avenir Next" charset="0"/>
              <a:cs typeface="Avenir Next" charset="0"/>
            </a:endParaRPr>
          </a:p>
        </p:txBody>
      </p:sp>
      <p:pic>
        <p:nvPicPr>
          <p:cNvPr id="6" name="Imagen 5">
            <a:extLst>
              <a:ext uri="{FF2B5EF4-FFF2-40B4-BE49-F238E27FC236}">
                <a16:creationId xmlns:a16="http://schemas.microsoft.com/office/drawing/2014/main" id="{614D6091-2DB6-636B-BE6A-9F9CFA46BA7D}"/>
              </a:ext>
            </a:extLst>
          </p:cNvPr>
          <p:cNvPicPr>
            <a:picLocks noChangeAspect="1"/>
          </p:cNvPicPr>
          <p:nvPr/>
        </p:nvPicPr>
        <p:blipFill>
          <a:blip r:embed="rId3"/>
          <a:stretch>
            <a:fillRect/>
          </a:stretch>
        </p:blipFill>
        <p:spPr>
          <a:xfrm>
            <a:off x="8909108" y="4921133"/>
            <a:ext cx="2330391" cy="1446549"/>
          </a:xfrm>
          <a:prstGeom prst="rect">
            <a:avLst/>
          </a:prstGeom>
        </p:spPr>
      </p:pic>
      <p:pic>
        <p:nvPicPr>
          <p:cNvPr id="8" name="Imagen 7">
            <a:extLst>
              <a:ext uri="{FF2B5EF4-FFF2-40B4-BE49-F238E27FC236}">
                <a16:creationId xmlns:a16="http://schemas.microsoft.com/office/drawing/2014/main" id="{59396C94-BA2D-A7F1-F57B-F0AA2458EC0D}"/>
              </a:ext>
            </a:extLst>
          </p:cNvPr>
          <p:cNvPicPr>
            <a:picLocks noChangeAspect="1"/>
          </p:cNvPicPr>
          <p:nvPr/>
        </p:nvPicPr>
        <p:blipFill>
          <a:blip r:embed="rId3"/>
          <a:stretch>
            <a:fillRect/>
          </a:stretch>
        </p:blipFill>
        <p:spPr>
          <a:xfrm>
            <a:off x="9395192" y="4969926"/>
            <a:ext cx="1844307" cy="1229538"/>
          </a:xfrm>
          <a:prstGeom prst="rect">
            <a:avLst/>
          </a:prstGeom>
        </p:spPr>
      </p:pic>
    </p:spTree>
    <p:extLst>
      <p:ext uri="{BB962C8B-B14F-4D97-AF65-F5344CB8AC3E}">
        <p14:creationId xmlns:p14="http://schemas.microsoft.com/office/powerpoint/2010/main" val="153888799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2" name="CuadroTexto 11">
            <a:extLst>
              <a:ext uri="{FF2B5EF4-FFF2-40B4-BE49-F238E27FC236}">
                <a16:creationId xmlns:a16="http://schemas.microsoft.com/office/drawing/2014/main" id="{C2D5F0D0-774E-491C-8A2E-E56D4C312400}"/>
              </a:ext>
            </a:extLst>
          </p:cNvPr>
          <p:cNvSpPr txBox="1"/>
          <p:nvPr/>
        </p:nvSpPr>
        <p:spPr>
          <a:xfrm>
            <a:off x="2572284" y="931492"/>
            <a:ext cx="6691357" cy="369332"/>
          </a:xfrm>
          <a:prstGeom prst="rect">
            <a:avLst/>
          </a:prstGeom>
          <a:noFill/>
        </p:spPr>
        <p:txBody>
          <a:bodyPr wrap="square" rtlCol="0">
            <a:spAutoFit/>
          </a:bodyPr>
          <a:lstStyle/>
          <a:p>
            <a:pPr algn="ctr"/>
            <a:r>
              <a:rPr lang="es-MX" i="1" dirty="0">
                <a:solidFill>
                  <a:schemeClr val="accent5">
                    <a:lumMod val="50000"/>
                  </a:schemeClr>
                </a:solidFill>
              </a:rPr>
              <a:t>SOLICITUD PARA CONVENIO NUEVO Y/O RENOVACIÓN</a:t>
            </a:r>
          </a:p>
        </p:txBody>
      </p:sp>
      <p:sp>
        <p:nvSpPr>
          <p:cNvPr id="4" name="Marcador de contenido 3">
            <a:extLst>
              <a:ext uri="{FF2B5EF4-FFF2-40B4-BE49-F238E27FC236}">
                <a16:creationId xmlns:a16="http://schemas.microsoft.com/office/drawing/2014/main" id="{803D9F90-3C35-4EF7-9A7A-DBB70691751D}"/>
              </a:ext>
            </a:extLst>
          </p:cNvPr>
          <p:cNvSpPr>
            <a:spLocks noGrp="1"/>
          </p:cNvSpPr>
          <p:nvPr>
            <p:ph idx="1"/>
          </p:nvPr>
        </p:nvSpPr>
        <p:spPr>
          <a:xfrm>
            <a:off x="838200" y="1777525"/>
            <a:ext cx="10515600" cy="4399438"/>
          </a:xfrm>
        </p:spPr>
        <p:txBody>
          <a:bodyPr>
            <a:normAutofit/>
          </a:bodyPr>
          <a:lstStyle/>
          <a:p>
            <a:pPr marL="0" indent="0" algn="ctr">
              <a:buNone/>
            </a:pPr>
            <a:r>
              <a:rPr lang="es-MX" sz="2000" b="1" i="1" dirty="0">
                <a:solidFill>
                  <a:srgbClr val="212529"/>
                </a:solidFill>
                <a:effectLst/>
                <a:latin typeface="Arial Narrow" panose="020B0606020202030204" pitchFamily="34" charset="0"/>
              </a:rPr>
              <a:t>Información para entidades receptoras</a:t>
            </a:r>
          </a:p>
          <a:p>
            <a:pPr marL="0" indent="0" algn="just">
              <a:buNone/>
            </a:pPr>
            <a:br>
              <a:rPr lang="es-MX" sz="1400" dirty="0"/>
            </a:br>
            <a:r>
              <a:rPr lang="es-MX" sz="1400" b="0" i="0" dirty="0">
                <a:solidFill>
                  <a:srgbClr val="212529"/>
                </a:solidFill>
                <a:effectLst/>
                <a:latin typeface="Segoe UI" panose="020B0502040204020203" pitchFamily="34" charset="0"/>
              </a:rPr>
              <a:t>Cualquier empresa del sector privado, instituciones del sector público, universitario y social, tales como organizaciones gubernamentales, no gubernamentales (</a:t>
            </a:r>
            <a:r>
              <a:rPr lang="es-MX" sz="1400" b="0" i="0" dirty="0" err="1">
                <a:solidFill>
                  <a:srgbClr val="212529"/>
                </a:solidFill>
                <a:effectLst/>
                <a:latin typeface="Segoe UI" panose="020B0502040204020203" pitchFamily="34" charset="0"/>
              </a:rPr>
              <a:t>ONG´s</a:t>
            </a:r>
            <a:r>
              <a:rPr lang="es-MX" sz="1400" b="0" i="0" dirty="0">
                <a:solidFill>
                  <a:srgbClr val="212529"/>
                </a:solidFill>
                <a:effectLst/>
                <a:latin typeface="Segoe UI" panose="020B0502040204020203" pitchFamily="34" charset="0"/>
              </a:rPr>
              <a:t>), y algunas otras dependencias legalmente constituidas, pueden solicitar practicantes profesionales, siempre y cuando cuenten con un convenio previo.</a:t>
            </a:r>
          </a:p>
          <a:p>
            <a:pPr marL="0" indent="0" algn="just">
              <a:buNone/>
            </a:pPr>
            <a:br>
              <a:rPr lang="es-MX" sz="1400" dirty="0"/>
            </a:br>
            <a:r>
              <a:rPr lang="es-MX" sz="1400" b="0" i="0" dirty="0">
                <a:solidFill>
                  <a:srgbClr val="212529"/>
                </a:solidFill>
                <a:effectLst/>
                <a:latin typeface="Segoe UI" panose="020B0502040204020203" pitchFamily="34" charset="0"/>
              </a:rPr>
              <a:t>Concluido el convenio será necesario llenar un formulario en línea y subir el </a:t>
            </a:r>
            <a:r>
              <a:rPr lang="es-MX" sz="1400" b="1" i="0" dirty="0">
                <a:solidFill>
                  <a:srgbClr val="212529"/>
                </a:solidFill>
                <a:effectLst/>
                <a:latin typeface="Segoe UI" panose="020B0502040204020203" pitchFamily="34" charset="0"/>
              </a:rPr>
              <a:t>Programa de actividades</a:t>
            </a:r>
            <a:r>
              <a:rPr lang="es-MX" sz="1400" b="0" i="0" dirty="0">
                <a:solidFill>
                  <a:srgbClr val="212529"/>
                </a:solidFill>
                <a:effectLst/>
                <a:latin typeface="Segoe UI" panose="020B0502040204020203" pitchFamily="34" charset="0"/>
              </a:rPr>
              <a:t> en las fechas correspondientes, donde soliciten los practicantes según requieran en las diversas áreas de la entidad, dando mención el perfil y las actividades que desempeñarán los practicantes, dicho programa también tiene que ser entregado en físico en las oficinas de área de Prácticas Profesionales. Cabe resaltar que es importante que en las actividades se relacionen con el perfil que solicitan.</a:t>
            </a:r>
            <a:br>
              <a:rPr lang="es-MX" sz="1400" b="0" i="0" dirty="0">
                <a:solidFill>
                  <a:srgbClr val="212529"/>
                </a:solidFill>
                <a:effectLst/>
                <a:latin typeface="Segoe UI" panose="020B0502040204020203" pitchFamily="34" charset="0"/>
              </a:rPr>
            </a:br>
            <a:br>
              <a:rPr lang="es-MX" sz="1400" b="0" i="0" dirty="0">
                <a:solidFill>
                  <a:srgbClr val="212529"/>
                </a:solidFill>
                <a:effectLst/>
                <a:latin typeface="Segoe UI" panose="020B0502040204020203" pitchFamily="34" charset="0"/>
              </a:rPr>
            </a:br>
            <a:r>
              <a:rPr lang="es-MX" sz="1400" b="0" i="0" dirty="0">
                <a:solidFill>
                  <a:srgbClr val="212529"/>
                </a:solidFill>
                <a:effectLst/>
                <a:latin typeface="Segoe UI" panose="020B0502040204020203" pitchFamily="34" charset="0"/>
              </a:rPr>
              <a:t>Para gestionar el convenio deberán comunicarse con Mtro. Axayácatl Bravo del Río, Jefe de la Unidad de Vinculación; Tel. 375 75 8 05 00 extensión 47270, o correo: </a:t>
            </a:r>
            <a:r>
              <a:rPr lang="es-MX" sz="1400" b="0" i="0" u="none" strike="noStrike" dirty="0">
                <a:solidFill>
                  <a:srgbClr val="007BFF"/>
                </a:solidFill>
                <a:effectLst/>
                <a:latin typeface="Segoe UI" panose="020B0502040204020203" pitchFamily="34" charset="0"/>
                <a:hlinkClick r:id="rId4"/>
              </a:rPr>
              <a:t>unidad.vinculacion@valles.udg.mx</a:t>
            </a:r>
            <a:r>
              <a:rPr lang="es-MX" sz="1400" b="0" i="0" dirty="0">
                <a:solidFill>
                  <a:srgbClr val="212529"/>
                </a:solidFill>
                <a:effectLst/>
                <a:latin typeface="Segoe UI" panose="020B0502040204020203" pitchFamily="34" charset="0"/>
              </a:rPr>
              <a:t> Al cumplir con los requisitos solicitados es preciso mantenerse al pendiente para la finalización del proceso.</a:t>
            </a:r>
          </a:p>
          <a:p>
            <a:endParaRPr lang="es-MX" dirty="0"/>
          </a:p>
        </p:txBody>
      </p:sp>
    </p:spTree>
    <p:extLst>
      <p:ext uri="{BB962C8B-B14F-4D97-AF65-F5344CB8AC3E}">
        <p14:creationId xmlns:p14="http://schemas.microsoft.com/office/powerpoint/2010/main" val="4244636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988" y="1526227"/>
            <a:ext cx="8829596" cy="4966648"/>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idx="4294967295"/>
          </p:nvPr>
        </p:nvSpPr>
        <p:spPr>
          <a:xfrm>
            <a:off x="1676400" y="365125"/>
            <a:ext cx="10515600" cy="132556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4" name="CuadroTexto 13">
            <a:extLst>
              <a:ext uri="{FF2B5EF4-FFF2-40B4-BE49-F238E27FC236}">
                <a16:creationId xmlns:a16="http://schemas.microsoft.com/office/drawing/2014/main" id="{EEFCF19A-302B-4481-9A5B-1213422DB619}"/>
              </a:ext>
            </a:extLst>
          </p:cNvPr>
          <p:cNvSpPr txBox="1"/>
          <p:nvPr/>
        </p:nvSpPr>
        <p:spPr>
          <a:xfrm>
            <a:off x="1622988" y="968023"/>
            <a:ext cx="7686942" cy="923330"/>
          </a:xfrm>
          <a:prstGeom prst="rect">
            <a:avLst/>
          </a:prstGeom>
          <a:noFill/>
        </p:spPr>
        <p:txBody>
          <a:bodyPr wrap="square">
            <a:spAutoFit/>
          </a:bodyPr>
          <a:lstStyle/>
          <a:p>
            <a:pPr algn="ctr" rtl="0">
              <a:spcBef>
                <a:spcPts val="0"/>
              </a:spcBef>
              <a:spcAft>
                <a:spcPts val="0"/>
              </a:spcAft>
            </a:pPr>
            <a:r>
              <a:rPr lang="es-MX" sz="1800" b="0" i="1" u="none" strike="noStrike" dirty="0">
                <a:solidFill>
                  <a:srgbClr val="C00000"/>
                </a:solidFill>
                <a:effectLst/>
                <a:latin typeface="Albertus Medium" panose="020E0602030304020304" pitchFamily="34" charset="0"/>
              </a:rPr>
              <a:t>Gracias por su apoyo y colaboración para nuestros estudiantes!!!</a:t>
            </a:r>
            <a:endParaRPr lang="es-MX" b="0" dirty="0">
              <a:solidFill>
                <a:srgbClr val="C00000"/>
              </a:solidFill>
              <a:effectLst/>
              <a:latin typeface="Albertus Medium" panose="020E0602030304020304" pitchFamily="34" charset="0"/>
            </a:endParaRPr>
          </a:p>
          <a:p>
            <a:br>
              <a:rPr lang="es-MX" dirty="0">
                <a:solidFill>
                  <a:srgbClr val="C00000"/>
                </a:solidFill>
                <a:latin typeface="Albertus Medium" panose="020E0602030304020304" pitchFamily="34" charset="0"/>
              </a:rPr>
            </a:br>
            <a:endParaRPr lang="es-MX" dirty="0">
              <a:solidFill>
                <a:srgbClr val="C00000"/>
              </a:solidFill>
              <a:latin typeface="Albertus Medium" panose="020E0602030304020304" pitchFamily="34" charset="0"/>
            </a:endParaRPr>
          </a:p>
        </p:txBody>
      </p:sp>
      <p:pic>
        <p:nvPicPr>
          <p:cNvPr id="2052" name="Picture 4">
            <a:extLst>
              <a:ext uri="{FF2B5EF4-FFF2-40B4-BE49-F238E27FC236}">
                <a16:creationId xmlns:a16="http://schemas.microsoft.com/office/drawing/2014/main" id="{E7CA5AE2-995E-4BE0-9FF5-7981592E2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446" y="1876398"/>
            <a:ext cx="6943107" cy="416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7849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681039"/>
            <a:ext cx="10515600" cy="83029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r>
              <a:rPr lang="es-MX" sz="2400" b="1" dirty="0">
                <a:solidFill>
                  <a:srgbClr val="C00000"/>
                </a:solidFill>
                <a:latin typeface="Arial Narrow" panose="020B0606020202030204" pitchFamily="34" charset="0"/>
                <a:ea typeface="Gandhi Sans" charset="0"/>
                <a:cs typeface="Gandhi Sans" charset="0"/>
              </a:rPr>
              <a:t>PROCESO DE REGISTRO DE PROGRAMAS DE ACTIVIDADES</a:t>
            </a:r>
            <a:br>
              <a:rPr lang="es-MX" sz="2400" b="1" i="1" u="none" strike="noStrike" dirty="0">
                <a:solidFill>
                  <a:srgbClr val="0070C0"/>
                </a:solidFill>
                <a:effectLst/>
                <a:latin typeface="Arial Narrow" panose="020B0606020202030204" pitchFamily="34" charset="0"/>
              </a:rPr>
            </a:br>
            <a:endParaRPr lang="es-MX" dirty="0"/>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idx="1"/>
          </p:nvPr>
        </p:nvSpPr>
        <p:spPr>
          <a:xfrm>
            <a:off x="838200" y="1712531"/>
            <a:ext cx="10515600" cy="4464431"/>
          </a:xfrm>
        </p:spPr>
        <p:txBody>
          <a:bodyPr>
            <a:normAutofit/>
          </a:bodyPr>
          <a:lstStyle/>
          <a:p>
            <a:r>
              <a:rPr lang="es-MX" sz="2400" dirty="0">
                <a:solidFill>
                  <a:schemeClr val="accent5">
                    <a:lumMod val="50000"/>
                  </a:schemeClr>
                </a:solidFill>
                <a:latin typeface="Arial Narrow" panose="020B0606020202030204" pitchFamily="34" charset="0"/>
              </a:rPr>
              <a:t>Revisar la Guía Informativa de Prácticas Profesionales.</a:t>
            </a:r>
          </a:p>
          <a:p>
            <a:pPr algn="just" rtl="0">
              <a:spcBef>
                <a:spcPts val="1000"/>
              </a:spcBef>
              <a:spcAft>
                <a:spcPts val="0"/>
              </a:spcAft>
            </a:pPr>
            <a:endParaRPr lang="es-MX" sz="3200" dirty="0">
              <a:latin typeface="Arial" panose="020B0604020202020204" pitchFamily="34" charset="0"/>
              <a:cs typeface="Arial" panose="020B0604020202020204" pitchFamily="34" charset="0"/>
            </a:endParaRPr>
          </a:p>
          <a:p>
            <a:pPr marL="0" indent="0">
              <a:buNone/>
            </a:pPr>
            <a:r>
              <a:rPr lang="es-MX" sz="2000" b="1" dirty="0">
                <a:solidFill>
                  <a:srgbClr val="0070C0"/>
                </a:solidFill>
                <a:latin typeface="Arial Narrow" panose="020B0606020202030204" pitchFamily="34" charset="0"/>
              </a:rPr>
              <a:t>INGRESO A LA PÁGINA: </a:t>
            </a:r>
          </a:p>
          <a:p>
            <a:pPr marL="0" indent="0">
              <a:buNone/>
            </a:pPr>
            <a:r>
              <a:rPr kumimoji="0" lang="es-MX" altLang="es-MX"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http://practicas-profesionales.cuvalles.udg.mx/</a:t>
            </a:r>
            <a:endParaRPr kumimoji="0" lang="es-MX" altLang="es-MX"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indent="0">
              <a:buNone/>
            </a:pPr>
            <a:r>
              <a:rPr kumimoji="0" lang="es-MX" altLang="es-MX"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a:t>
            </a:r>
            <a:r>
              <a:rPr lang="es-MX" altLang="es-MX" sz="1600" dirty="0">
                <a:solidFill>
                  <a:srgbClr val="1155CC"/>
                </a:solidFill>
                <a:latin typeface="Arial" panose="020B0604020202020204" pitchFamily="34" charset="0"/>
                <a:cs typeface="Arial" panose="020B0604020202020204" pitchFamily="34" charset="0"/>
                <a:hlinkClick r:id="rId5"/>
              </a:rPr>
              <a:t>cuvalles.udg.mx/</a:t>
            </a:r>
            <a:r>
              <a:rPr kumimoji="0" lang="es-MX" altLang="es-MX" sz="1600" b="0" i="0" u="none" strike="noStrike" cap="none" normalizeH="0" baseline="0" dirty="0">
                <a:ln>
                  <a:noFill/>
                </a:ln>
                <a:solidFill>
                  <a:schemeClr val="tx1"/>
                </a:solidFill>
                <a:effectLst/>
              </a:rPr>
              <a:t> </a:t>
            </a:r>
            <a:r>
              <a:rPr kumimoji="0" lang="es-MX" altLang="es-MX"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lang="es-MX" sz="1600" b="1" dirty="0">
              <a:solidFill>
                <a:srgbClr val="0070C0"/>
              </a:solidFill>
              <a:latin typeface="Arial Narrow" panose="020B0606020202030204" pitchFamily="34" charset="0"/>
            </a:endParaRPr>
          </a:p>
          <a:p>
            <a:pPr marL="0" indent="0">
              <a:buNone/>
            </a:pPr>
            <a:endParaRPr lang="es-MX" sz="2200" b="1" dirty="0">
              <a:solidFill>
                <a:srgbClr val="0070C0"/>
              </a:solidFill>
              <a:latin typeface="Arial Narrow" panose="020B0606020202030204" pitchFamily="34" charset="0"/>
            </a:endParaRPr>
          </a:p>
        </p:txBody>
      </p:sp>
      <p:sp>
        <p:nvSpPr>
          <p:cNvPr id="4" name="Rectangle 1">
            <a:extLst>
              <a:ext uri="{FF2B5EF4-FFF2-40B4-BE49-F238E27FC236}">
                <a16:creationId xmlns:a16="http://schemas.microsoft.com/office/drawing/2014/main" id="{E0364102-2FA4-4F56-B64A-54FFC1C0344D}"/>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Flecha: a la derecha 7">
            <a:extLst>
              <a:ext uri="{FF2B5EF4-FFF2-40B4-BE49-F238E27FC236}">
                <a16:creationId xmlns:a16="http://schemas.microsoft.com/office/drawing/2014/main" id="{3BCB47C2-A308-4550-B448-F57DC5FA5714}"/>
              </a:ext>
            </a:extLst>
          </p:cNvPr>
          <p:cNvSpPr/>
          <p:nvPr/>
        </p:nvSpPr>
        <p:spPr>
          <a:xfrm>
            <a:off x="1326776" y="4768364"/>
            <a:ext cx="3354281" cy="754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Paso 1.- ingreso con contraseña y nip</a:t>
            </a:r>
          </a:p>
        </p:txBody>
      </p:sp>
      <p:pic>
        <p:nvPicPr>
          <p:cNvPr id="10" name="Imagen 9">
            <a:extLst>
              <a:ext uri="{FF2B5EF4-FFF2-40B4-BE49-F238E27FC236}">
                <a16:creationId xmlns:a16="http://schemas.microsoft.com/office/drawing/2014/main" id="{73660E0D-E5F4-19C8-CDFC-52C6BB076891}"/>
              </a:ext>
            </a:extLst>
          </p:cNvPr>
          <p:cNvPicPr>
            <a:picLocks noChangeAspect="1"/>
          </p:cNvPicPr>
          <p:nvPr/>
        </p:nvPicPr>
        <p:blipFill>
          <a:blip r:embed="rId6"/>
          <a:srcRect l="30303" t="17929" r="33939" b="35452"/>
          <a:stretch>
            <a:fillRect/>
          </a:stretch>
        </p:blipFill>
        <p:spPr>
          <a:xfrm>
            <a:off x="5735783" y="2881991"/>
            <a:ext cx="5618018" cy="3479637"/>
          </a:xfrm>
          <a:prstGeom prst="rect">
            <a:avLst/>
          </a:prstGeom>
        </p:spPr>
      </p:pic>
      <p:sp>
        <p:nvSpPr>
          <p:cNvPr id="12" name="Flecha: hacia abajo 11">
            <a:extLst>
              <a:ext uri="{FF2B5EF4-FFF2-40B4-BE49-F238E27FC236}">
                <a16:creationId xmlns:a16="http://schemas.microsoft.com/office/drawing/2014/main" id="{D92EB995-71CC-504F-0BED-0592354EE005}"/>
              </a:ext>
            </a:extLst>
          </p:cNvPr>
          <p:cNvSpPr/>
          <p:nvPr/>
        </p:nvSpPr>
        <p:spPr>
          <a:xfrm>
            <a:off x="9476509" y="2069858"/>
            <a:ext cx="422985" cy="2409778"/>
          </a:xfrm>
          <a:prstGeom prst="downArrow">
            <a:avLst/>
          </a:prstGeom>
          <a:solidFill>
            <a:srgbClr val="FF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742B1CC-4434-002C-DFD2-833522FB5821}"/>
              </a:ext>
            </a:extLst>
          </p:cNvPr>
          <p:cNvSpPr txBox="1"/>
          <p:nvPr/>
        </p:nvSpPr>
        <p:spPr>
          <a:xfrm>
            <a:off x="10012218" y="1856509"/>
            <a:ext cx="1841160" cy="738664"/>
          </a:xfrm>
          <a:prstGeom prst="rect">
            <a:avLst/>
          </a:prstGeom>
          <a:noFill/>
        </p:spPr>
        <p:txBody>
          <a:bodyPr wrap="square" rtlCol="0">
            <a:spAutoFit/>
          </a:bodyPr>
          <a:lstStyle/>
          <a:p>
            <a:r>
              <a:rPr lang="es-MX" sz="1400" b="1" dirty="0">
                <a:solidFill>
                  <a:srgbClr val="FF0000"/>
                </a:solidFill>
              </a:rPr>
              <a:t>Código y nip para registro de programa de actividades.</a:t>
            </a:r>
          </a:p>
        </p:txBody>
      </p:sp>
    </p:spTree>
    <p:extLst>
      <p:ext uri="{BB962C8B-B14F-4D97-AF65-F5344CB8AC3E}">
        <p14:creationId xmlns:p14="http://schemas.microsoft.com/office/powerpoint/2010/main" val="5607137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4"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830509"/>
            <a:ext cx="3901580" cy="995115"/>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br>
              <a:rPr lang="es-MX" sz="1600" b="0" dirty="0">
                <a:effectLst/>
              </a:rPr>
            </a:br>
            <a:endParaRPr lang="es-MX" dirty="0"/>
          </a:p>
        </p:txBody>
      </p:sp>
      <p:pic>
        <p:nvPicPr>
          <p:cNvPr id="8" name="Marcador de contenido 7">
            <a:extLst>
              <a:ext uri="{FF2B5EF4-FFF2-40B4-BE49-F238E27FC236}">
                <a16:creationId xmlns:a16="http://schemas.microsoft.com/office/drawing/2014/main" id="{A40AFB20-FE05-A57D-A436-890C0BBC5499}"/>
              </a:ext>
            </a:extLst>
          </p:cNvPr>
          <p:cNvPicPr>
            <a:picLocks noGrp="1" noChangeAspect="1"/>
          </p:cNvPicPr>
          <p:nvPr>
            <p:ph idx="1"/>
          </p:nvPr>
        </p:nvPicPr>
        <p:blipFill>
          <a:blip r:embed="rId3"/>
          <a:srcRect t="9742" b="5474"/>
          <a:stretch>
            <a:fillRect/>
          </a:stretch>
        </p:blipFill>
        <p:spPr>
          <a:xfrm>
            <a:off x="1031522" y="1034473"/>
            <a:ext cx="10128956" cy="5343688"/>
          </a:xfrm>
          <a:prstGeom prst="rect">
            <a:avLst/>
          </a:prstGeom>
        </p:spPr>
      </p:pic>
      <p:sp>
        <p:nvSpPr>
          <p:cNvPr id="11" name="Flecha: hacia abajo 10">
            <a:extLst>
              <a:ext uri="{FF2B5EF4-FFF2-40B4-BE49-F238E27FC236}">
                <a16:creationId xmlns:a16="http://schemas.microsoft.com/office/drawing/2014/main" id="{ED71DEAB-349C-1B5A-B9CB-494AF04A69E1}"/>
              </a:ext>
            </a:extLst>
          </p:cNvPr>
          <p:cNvSpPr/>
          <p:nvPr/>
        </p:nvSpPr>
        <p:spPr>
          <a:xfrm>
            <a:off x="3648363" y="229321"/>
            <a:ext cx="424873" cy="1560945"/>
          </a:xfrm>
          <a:prstGeom prst="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13" name="CuadroTexto 12">
            <a:extLst>
              <a:ext uri="{FF2B5EF4-FFF2-40B4-BE49-F238E27FC236}">
                <a16:creationId xmlns:a16="http://schemas.microsoft.com/office/drawing/2014/main" id="{9D75914E-95CB-2915-D9E9-5BC8E5124A09}"/>
              </a:ext>
            </a:extLst>
          </p:cNvPr>
          <p:cNvSpPr txBox="1"/>
          <p:nvPr/>
        </p:nvSpPr>
        <p:spPr>
          <a:xfrm>
            <a:off x="4285673" y="517236"/>
            <a:ext cx="2937167" cy="369332"/>
          </a:xfrm>
          <a:prstGeom prst="rect">
            <a:avLst/>
          </a:prstGeom>
          <a:noFill/>
        </p:spPr>
        <p:txBody>
          <a:bodyPr wrap="square" rtlCol="0">
            <a:spAutoFit/>
          </a:bodyPr>
          <a:lstStyle/>
          <a:p>
            <a:r>
              <a:rPr lang="es-MX" b="1" dirty="0">
                <a:solidFill>
                  <a:srgbClr val="FF0000"/>
                </a:solidFill>
              </a:rPr>
              <a:t>Clic registrar programa</a:t>
            </a:r>
          </a:p>
        </p:txBody>
      </p:sp>
      <p:sp>
        <p:nvSpPr>
          <p:cNvPr id="14" name="CuadroTexto 13">
            <a:extLst>
              <a:ext uri="{FF2B5EF4-FFF2-40B4-BE49-F238E27FC236}">
                <a16:creationId xmlns:a16="http://schemas.microsoft.com/office/drawing/2014/main" id="{7C86B5B8-F763-7622-CE20-B733E4997E76}"/>
              </a:ext>
            </a:extLst>
          </p:cNvPr>
          <p:cNvSpPr txBox="1"/>
          <p:nvPr/>
        </p:nvSpPr>
        <p:spPr>
          <a:xfrm>
            <a:off x="8599055" y="3958883"/>
            <a:ext cx="2438400" cy="1569660"/>
          </a:xfrm>
          <a:prstGeom prst="rect">
            <a:avLst/>
          </a:prstGeom>
          <a:noFill/>
        </p:spPr>
        <p:txBody>
          <a:bodyPr wrap="square" rtlCol="0">
            <a:spAutoFit/>
          </a:bodyPr>
          <a:lstStyle/>
          <a:p>
            <a:pPr algn="just"/>
            <a:r>
              <a:rPr lang="es-MX" sz="1600" b="1" dirty="0">
                <a:solidFill>
                  <a:srgbClr val="FF0000"/>
                </a:solidFill>
              </a:rPr>
              <a:t>NOTA: Si no cuenta con las contraseñas para registrar programa debe registrar su dependencia, para que le lleguen las contraseñas para dicho registro.</a:t>
            </a:r>
          </a:p>
        </p:txBody>
      </p:sp>
    </p:spTree>
    <p:extLst>
      <p:ext uri="{BB962C8B-B14F-4D97-AF65-F5344CB8AC3E}">
        <p14:creationId xmlns:p14="http://schemas.microsoft.com/office/powerpoint/2010/main" val="27136588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51637"/>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830509"/>
            <a:ext cx="3901580" cy="995115"/>
          </a:xfrm>
        </p:spPr>
        <p:txBody>
          <a:bodyPr>
            <a:noAutofit/>
          </a:bodyPr>
          <a:lstStyle/>
          <a:p>
            <a:pPr algn="ctr"/>
            <a:endParaRPr lang="es-MX" sz="1400" b="1" dirty="0">
              <a:solidFill>
                <a:srgbClr val="002060"/>
              </a:solidFill>
              <a:latin typeface="+mn-lt"/>
              <a:cs typeface="Arial" panose="020B0604020202020204" pitchFamily="34" charset="0"/>
            </a:endParaRPr>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idx="1"/>
          </p:nvPr>
        </p:nvSpPr>
        <p:spPr>
          <a:xfrm>
            <a:off x="260059" y="1735865"/>
            <a:ext cx="5298491" cy="4642296"/>
          </a:xfrm>
        </p:spPr>
        <p:txBody>
          <a:bodyPr>
            <a:noAutofit/>
          </a:bodyPr>
          <a:lstStyle/>
          <a:p>
            <a:pPr marL="0" indent="0">
              <a:buNone/>
            </a:pPr>
            <a:br>
              <a:rPr lang="es-MX" sz="1600" b="0" dirty="0">
                <a:effectLst/>
                <a:latin typeface="Arial" panose="020B0604020202020204" pitchFamily="34" charset="0"/>
                <a:cs typeface="Arial" panose="020B0604020202020204" pitchFamily="34" charset="0"/>
              </a:rPr>
            </a:br>
            <a:endParaRPr lang="es-MX" sz="1600" dirty="0">
              <a:solidFill>
                <a:schemeClr val="tx1">
                  <a:lumMod val="65000"/>
                  <a:lumOff val="35000"/>
                </a:schemeClr>
              </a:solidFill>
              <a:latin typeface="Arial" panose="020B0604020202020204" pitchFamily="34" charset="0"/>
              <a:ea typeface="Gandhi Sans" charset="0"/>
              <a:cs typeface="Arial" panose="020B0604020202020204" pitchFamily="34" charset="0"/>
            </a:endParaRPr>
          </a:p>
          <a:p>
            <a:pPr marL="0" indent="0">
              <a:buNone/>
            </a:pPr>
            <a:br>
              <a:rPr lang="es-MX" sz="1600" b="0" dirty="0">
                <a:effectLst/>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AE95FD9F-9409-1D08-0F58-FDF3CB2FAD69}"/>
              </a:ext>
            </a:extLst>
          </p:cNvPr>
          <p:cNvPicPr>
            <a:picLocks noChangeAspect="1"/>
          </p:cNvPicPr>
          <p:nvPr/>
        </p:nvPicPr>
        <p:blipFill>
          <a:blip r:embed="rId3"/>
          <a:srcRect t="9967" b="4916"/>
          <a:stretch>
            <a:fillRect/>
          </a:stretch>
        </p:blipFill>
        <p:spPr>
          <a:xfrm>
            <a:off x="0" y="683490"/>
            <a:ext cx="11102109" cy="5837383"/>
          </a:xfrm>
          <a:prstGeom prst="rect">
            <a:avLst/>
          </a:prstGeom>
        </p:spPr>
      </p:pic>
      <p:sp>
        <p:nvSpPr>
          <p:cNvPr id="11" name="CuadroTexto 10">
            <a:extLst>
              <a:ext uri="{FF2B5EF4-FFF2-40B4-BE49-F238E27FC236}">
                <a16:creationId xmlns:a16="http://schemas.microsoft.com/office/drawing/2014/main" id="{BB043E3D-ED9B-9601-448F-6BF527E5CD9B}"/>
              </a:ext>
            </a:extLst>
          </p:cNvPr>
          <p:cNvSpPr txBox="1"/>
          <p:nvPr/>
        </p:nvSpPr>
        <p:spPr>
          <a:xfrm>
            <a:off x="7369350" y="2817091"/>
            <a:ext cx="3823854" cy="923330"/>
          </a:xfrm>
          <a:prstGeom prst="rect">
            <a:avLst/>
          </a:prstGeom>
          <a:noFill/>
        </p:spPr>
        <p:txBody>
          <a:bodyPr wrap="square" rtlCol="0">
            <a:spAutoFit/>
          </a:bodyPr>
          <a:lstStyle/>
          <a:p>
            <a:r>
              <a:rPr lang="es-MX" b="1" dirty="0">
                <a:solidFill>
                  <a:srgbClr val="FF0000"/>
                </a:solidFill>
              </a:rPr>
              <a:t>Llenar la información solicitada de inicio a fin en base a la guía anexa y guardar !!</a:t>
            </a:r>
          </a:p>
        </p:txBody>
      </p:sp>
      <p:sp>
        <p:nvSpPr>
          <p:cNvPr id="12" name="Flecha: hacia abajo 11">
            <a:extLst>
              <a:ext uri="{FF2B5EF4-FFF2-40B4-BE49-F238E27FC236}">
                <a16:creationId xmlns:a16="http://schemas.microsoft.com/office/drawing/2014/main" id="{C5BB8BD7-4B2E-84A7-27AA-B0F0037BEC9A}"/>
              </a:ext>
            </a:extLst>
          </p:cNvPr>
          <p:cNvSpPr/>
          <p:nvPr/>
        </p:nvSpPr>
        <p:spPr>
          <a:xfrm rot="1442746">
            <a:off x="6639769" y="311170"/>
            <a:ext cx="508000" cy="39638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443684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9B887-E210-4122-0B10-48ED3D063A27}"/>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EE0F515A-209E-49EE-01E1-5F97C06BD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51637"/>
            <a:ext cx="12192000" cy="6858000"/>
          </a:xfrm>
          <a:prstGeom prst="rect">
            <a:avLst/>
          </a:prstGeom>
        </p:spPr>
      </p:pic>
      <p:sp>
        <p:nvSpPr>
          <p:cNvPr id="7" name="Marcador de contenido 2">
            <a:extLst>
              <a:ext uri="{FF2B5EF4-FFF2-40B4-BE49-F238E27FC236}">
                <a16:creationId xmlns:a16="http://schemas.microsoft.com/office/drawing/2014/main" id="{C96DBB93-FE55-C591-9DEF-6DF83C640441}"/>
              </a:ext>
            </a:extLst>
          </p:cNvPr>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sp>
        <p:nvSpPr>
          <p:cNvPr id="2" name="Título 1">
            <a:extLst>
              <a:ext uri="{FF2B5EF4-FFF2-40B4-BE49-F238E27FC236}">
                <a16:creationId xmlns:a16="http://schemas.microsoft.com/office/drawing/2014/main" id="{850694A7-1C70-7AB0-C899-ED4793FFBA74}"/>
              </a:ext>
            </a:extLst>
          </p:cNvPr>
          <p:cNvSpPr>
            <a:spLocks noGrp="1"/>
          </p:cNvSpPr>
          <p:nvPr>
            <p:ph type="title"/>
          </p:nvPr>
        </p:nvSpPr>
        <p:spPr>
          <a:xfrm>
            <a:off x="838200" y="830509"/>
            <a:ext cx="3901580" cy="995115"/>
          </a:xfrm>
        </p:spPr>
        <p:txBody>
          <a:bodyPr>
            <a:noAutofit/>
          </a:bodyPr>
          <a:lstStyle/>
          <a:p>
            <a:pPr algn="ctr"/>
            <a:endParaRPr lang="es-MX" sz="1400" b="1" dirty="0">
              <a:solidFill>
                <a:srgbClr val="002060"/>
              </a:solidFill>
              <a:latin typeface="+mn-lt"/>
              <a:cs typeface="Arial" panose="020B0604020202020204" pitchFamily="34" charset="0"/>
            </a:endParaRPr>
          </a:p>
        </p:txBody>
      </p:sp>
      <p:sp>
        <p:nvSpPr>
          <p:cNvPr id="3" name="Marcador de contenido 2">
            <a:extLst>
              <a:ext uri="{FF2B5EF4-FFF2-40B4-BE49-F238E27FC236}">
                <a16:creationId xmlns:a16="http://schemas.microsoft.com/office/drawing/2014/main" id="{4D5D21E4-E9D9-43F4-4638-BA36A45FA988}"/>
              </a:ext>
            </a:extLst>
          </p:cNvPr>
          <p:cNvSpPr>
            <a:spLocks noGrp="1"/>
          </p:cNvSpPr>
          <p:nvPr>
            <p:ph idx="1"/>
          </p:nvPr>
        </p:nvSpPr>
        <p:spPr>
          <a:xfrm>
            <a:off x="260059" y="1735865"/>
            <a:ext cx="5298491" cy="4642296"/>
          </a:xfrm>
        </p:spPr>
        <p:txBody>
          <a:bodyPr>
            <a:noAutofit/>
          </a:bodyPr>
          <a:lstStyle/>
          <a:p>
            <a:pPr marL="0" indent="0">
              <a:buNone/>
            </a:pPr>
            <a:br>
              <a:rPr lang="es-MX" sz="1600" b="0" dirty="0">
                <a:effectLst/>
                <a:latin typeface="Arial" panose="020B0604020202020204" pitchFamily="34" charset="0"/>
                <a:cs typeface="Arial" panose="020B0604020202020204" pitchFamily="34" charset="0"/>
              </a:rPr>
            </a:br>
            <a:endParaRPr lang="es-MX" sz="1600" dirty="0">
              <a:solidFill>
                <a:schemeClr val="tx1">
                  <a:lumMod val="65000"/>
                  <a:lumOff val="35000"/>
                </a:schemeClr>
              </a:solidFill>
              <a:latin typeface="Arial" panose="020B0604020202020204" pitchFamily="34" charset="0"/>
              <a:ea typeface="Gandhi Sans" charset="0"/>
              <a:cs typeface="Arial" panose="020B0604020202020204" pitchFamily="34" charset="0"/>
            </a:endParaRPr>
          </a:p>
          <a:p>
            <a:pPr marL="0" indent="0">
              <a:buNone/>
            </a:pPr>
            <a:br>
              <a:rPr lang="es-MX" sz="1600" b="0" dirty="0">
                <a:effectLst/>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8070F6B1-5470-C903-098A-F20E4B7EA54E}"/>
              </a:ext>
            </a:extLst>
          </p:cNvPr>
          <p:cNvPicPr>
            <a:picLocks noChangeAspect="1"/>
          </p:cNvPicPr>
          <p:nvPr/>
        </p:nvPicPr>
        <p:blipFill>
          <a:blip r:embed="rId3"/>
          <a:srcRect l="5381" t="10235" r="8938" b="5186"/>
          <a:stretch>
            <a:fillRect/>
          </a:stretch>
        </p:blipFill>
        <p:spPr>
          <a:xfrm>
            <a:off x="656010" y="701964"/>
            <a:ext cx="10446099" cy="5800436"/>
          </a:xfrm>
          <a:prstGeom prst="rect">
            <a:avLst/>
          </a:prstGeom>
        </p:spPr>
      </p:pic>
      <p:sp>
        <p:nvSpPr>
          <p:cNvPr id="8" name="Flecha: hacia abajo 7">
            <a:extLst>
              <a:ext uri="{FF2B5EF4-FFF2-40B4-BE49-F238E27FC236}">
                <a16:creationId xmlns:a16="http://schemas.microsoft.com/office/drawing/2014/main" id="{6EFCC9D1-4A92-40FA-BCDD-A697986F8AFA}"/>
              </a:ext>
            </a:extLst>
          </p:cNvPr>
          <p:cNvSpPr/>
          <p:nvPr/>
        </p:nvSpPr>
        <p:spPr>
          <a:xfrm>
            <a:off x="6779492" y="1016000"/>
            <a:ext cx="424410" cy="22906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C1FF25C8-8267-E1CF-F54A-5043F48F3FB5}"/>
              </a:ext>
            </a:extLst>
          </p:cNvPr>
          <p:cNvSpPr txBox="1"/>
          <p:nvPr/>
        </p:nvSpPr>
        <p:spPr>
          <a:xfrm>
            <a:off x="8229601" y="2364509"/>
            <a:ext cx="3454400" cy="646331"/>
          </a:xfrm>
          <a:prstGeom prst="rect">
            <a:avLst/>
          </a:prstGeom>
          <a:noFill/>
        </p:spPr>
        <p:txBody>
          <a:bodyPr wrap="square" rtlCol="0">
            <a:spAutoFit/>
          </a:bodyPr>
          <a:lstStyle/>
          <a:p>
            <a:r>
              <a:rPr lang="es-MX" b="1" dirty="0">
                <a:solidFill>
                  <a:srgbClr val="FF0000"/>
                </a:solidFill>
              </a:rPr>
              <a:t>Indica que se ha guardado la información!</a:t>
            </a:r>
          </a:p>
        </p:txBody>
      </p:sp>
    </p:spTree>
    <p:extLst>
      <p:ext uri="{BB962C8B-B14F-4D97-AF65-F5344CB8AC3E}">
        <p14:creationId xmlns:p14="http://schemas.microsoft.com/office/powerpoint/2010/main" val="254156783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26B58-CA70-A9CB-862D-2943E6FD251C}"/>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CF0C1CAD-6BF9-4B54-43EA-6042A637B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51637"/>
            <a:ext cx="12192000" cy="6858000"/>
          </a:xfrm>
          <a:prstGeom prst="rect">
            <a:avLst/>
          </a:prstGeom>
        </p:spPr>
      </p:pic>
      <p:sp>
        <p:nvSpPr>
          <p:cNvPr id="7" name="Marcador de contenido 2">
            <a:extLst>
              <a:ext uri="{FF2B5EF4-FFF2-40B4-BE49-F238E27FC236}">
                <a16:creationId xmlns:a16="http://schemas.microsoft.com/office/drawing/2014/main" id="{283103DA-6882-50A8-4EEC-94CC4F1B3951}"/>
              </a:ext>
            </a:extLst>
          </p:cNvPr>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sp>
        <p:nvSpPr>
          <p:cNvPr id="3" name="Marcador de contenido 2">
            <a:extLst>
              <a:ext uri="{FF2B5EF4-FFF2-40B4-BE49-F238E27FC236}">
                <a16:creationId xmlns:a16="http://schemas.microsoft.com/office/drawing/2014/main" id="{6153D6EA-5A02-0EDA-24B3-B50C79456211}"/>
              </a:ext>
            </a:extLst>
          </p:cNvPr>
          <p:cNvSpPr>
            <a:spLocks noGrp="1"/>
          </p:cNvSpPr>
          <p:nvPr>
            <p:ph idx="1"/>
          </p:nvPr>
        </p:nvSpPr>
        <p:spPr>
          <a:xfrm>
            <a:off x="260059" y="1735865"/>
            <a:ext cx="5298491" cy="4642296"/>
          </a:xfrm>
        </p:spPr>
        <p:txBody>
          <a:bodyPr>
            <a:noAutofit/>
          </a:bodyPr>
          <a:lstStyle/>
          <a:p>
            <a:pPr marL="0" indent="0">
              <a:buNone/>
            </a:pPr>
            <a:br>
              <a:rPr lang="es-MX" sz="1600" b="0" dirty="0">
                <a:effectLst/>
                <a:latin typeface="Arial" panose="020B0604020202020204" pitchFamily="34" charset="0"/>
                <a:cs typeface="Arial" panose="020B0604020202020204" pitchFamily="34" charset="0"/>
              </a:rPr>
            </a:br>
            <a:endParaRPr lang="es-MX" sz="1600" dirty="0">
              <a:solidFill>
                <a:schemeClr val="tx1">
                  <a:lumMod val="65000"/>
                  <a:lumOff val="35000"/>
                </a:schemeClr>
              </a:solidFill>
              <a:latin typeface="Arial" panose="020B0604020202020204" pitchFamily="34" charset="0"/>
              <a:ea typeface="Gandhi Sans" charset="0"/>
              <a:cs typeface="Arial" panose="020B0604020202020204" pitchFamily="34" charset="0"/>
            </a:endParaRPr>
          </a:p>
          <a:p>
            <a:pPr marL="0" indent="0">
              <a:buNone/>
            </a:pPr>
            <a:br>
              <a:rPr lang="es-MX" sz="1600" b="0" dirty="0">
                <a:effectLst/>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FF6D5158-AFA0-44A5-E22D-CF05E7F05F5A}"/>
              </a:ext>
            </a:extLst>
          </p:cNvPr>
          <p:cNvPicPr>
            <a:picLocks noChangeAspect="1"/>
          </p:cNvPicPr>
          <p:nvPr/>
        </p:nvPicPr>
        <p:blipFill>
          <a:blip r:embed="rId3"/>
          <a:srcRect l="8258" t="10909" r="8635" b="5320"/>
          <a:stretch>
            <a:fillRect/>
          </a:stretch>
        </p:blipFill>
        <p:spPr>
          <a:xfrm>
            <a:off x="1006764" y="748145"/>
            <a:ext cx="10132291" cy="5745020"/>
          </a:xfrm>
          <a:prstGeom prst="rect">
            <a:avLst/>
          </a:prstGeom>
        </p:spPr>
      </p:pic>
      <p:sp>
        <p:nvSpPr>
          <p:cNvPr id="10" name="Flecha: hacia abajo 9">
            <a:extLst>
              <a:ext uri="{FF2B5EF4-FFF2-40B4-BE49-F238E27FC236}">
                <a16:creationId xmlns:a16="http://schemas.microsoft.com/office/drawing/2014/main" id="{EAC7AD59-7A7B-8846-9421-51C4CDB873B2}"/>
              </a:ext>
            </a:extLst>
          </p:cNvPr>
          <p:cNvSpPr/>
          <p:nvPr/>
        </p:nvSpPr>
        <p:spPr>
          <a:xfrm rot="1345784">
            <a:off x="3605539" y="1721226"/>
            <a:ext cx="291727" cy="24077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F06E72CC-8397-11BA-E720-0366BA428F54}"/>
              </a:ext>
            </a:extLst>
          </p:cNvPr>
          <p:cNvSpPr txBox="1"/>
          <p:nvPr/>
        </p:nvSpPr>
        <p:spPr>
          <a:xfrm>
            <a:off x="7758545" y="1985818"/>
            <a:ext cx="3380510" cy="923330"/>
          </a:xfrm>
          <a:prstGeom prst="rect">
            <a:avLst/>
          </a:prstGeom>
          <a:noFill/>
        </p:spPr>
        <p:txBody>
          <a:bodyPr wrap="square" rtlCol="0">
            <a:spAutoFit/>
          </a:bodyPr>
          <a:lstStyle/>
          <a:p>
            <a:r>
              <a:rPr lang="es-MX" dirty="0">
                <a:solidFill>
                  <a:srgbClr val="FF0000"/>
                </a:solidFill>
              </a:rPr>
              <a:t>En este apartado te genera el  un folio el cual debes descargar el programa de actividades!!</a:t>
            </a:r>
          </a:p>
        </p:txBody>
      </p:sp>
    </p:spTree>
    <p:extLst>
      <p:ext uri="{BB962C8B-B14F-4D97-AF65-F5344CB8AC3E}">
        <p14:creationId xmlns:p14="http://schemas.microsoft.com/office/powerpoint/2010/main" val="296320300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24450-A48B-3166-10F6-49C22C89ACA8}"/>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9DCD4CFA-A101-F42E-A303-4DCD5952F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479839"/>
            <a:ext cx="12192000" cy="6429798"/>
          </a:xfrm>
          <a:prstGeom prst="rect">
            <a:avLst/>
          </a:prstGeom>
        </p:spPr>
      </p:pic>
      <p:sp>
        <p:nvSpPr>
          <p:cNvPr id="7" name="Marcador de contenido 2">
            <a:extLst>
              <a:ext uri="{FF2B5EF4-FFF2-40B4-BE49-F238E27FC236}">
                <a16:creationId xmlns:a16="http://schemas.microsoft.com/office/drawing/2014/main" id="{2376F3EB-6C54-BB07-2CDE-DE2F831D9EC8}"/>
              </a:ext>
            </a:extLst>
          </p:cNvPr>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sp>
        <p:nvSpPr>
          <p:cNvPr id="3" name="Marcador de contenido 2">
            <a:extLst>
              <a:ext uri="{FF2B5EF4-FFF2-40B4-BE49-F238E27FC236}">
                <a16:creationId xmlns:a16="http://schemas.microsoft.com/office/drawing/2014/main" id="{599EE110-BE9F-6B1B-CD5B-DA71D88A24F6}"/>
              </a:ext>
            </a:extLst>
          </p:cNvPr>
          <p:cNvSpPr>
            <a:spLocks noGrp="1"/>
          </p:cNvSpPr>
          <p:nvPr>
            <p:ph idx="1"/>
          </p:nvPr>
        </p:nvSpPr>
        <p:spPr>
          <a:xfrm>
            <a:off x="260059" y="1735865"/>
            <a:ext cx="5298491" cy="4642296"/>
          </a:xfrm>
        </p:spPr>
        <p:txBody>
          <a:bodyPr>
            <a:noAutofit/>
          </a:bodyPr>
          <a:lstStyle/>
          <a:p>
            <a:pPr marL="0" indent="0">
              <a:buNone/>
            </a:pPr>
            <a:br>
              <a:rPr lang="es-MX" sz="1600" b="0" dirty="0">
                <a:effectLst/>
                <a:latin typeface="Arial" panose="020B0604020202020204" pitchFamily="34" charset="0"/>
                <a:cs typeface="Arial" panose="020B0604020202020204" pitchFamily="34" charset="0"/>
              </a:rPr>
            </a:br>
            <a:endParaRPr lang="es-MX" sz="1600" dirty="0">
              <a:solidFill>
                <a:schemeClr val="tx1">
                  <a:lumMod val="65000"/>
                  <a:lumOff val="35000"/>
                </a:schemeClr>
              </a:solidFill>
              <a:latin typeface="Arial" panose="020B0604020202020204" pitchFamily="34" charset="0"/>
              <a:ea typeface="Gandhi Sans" charset="0"/>
              <a:cs typeface="Arial" panose="020B0604020202020204" pitchFamily="34" charset="0"/>
            </a:endParaRPr>
          </a:p>
          <a:p>
            <a:pPr marL="0" indent="0">
              <a:buNone/>
            </a:pPr>
            <a:br>
              <a:rPr lang="es-MX" sz="1600" b="0" dirty="0">
                <a:effectLst/>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25C5E7E9-1CE7-5C47-314E-43F9DEFC7AD8}"/>
              </a:ext>
            </a:extLst>
          </p:cNvPr>
          <p:cNvSpPr txBox="1"/>
          <p:nvPr/>
        </p:nvSpPr>
        <p:spPr>
          <a:xfrm>
            <a:off x="8451273" y="2623127"/>
            <a:ext cx="3480668" cy="1477328"/>
          </a:xfrm>
          <a:prstGeom prst="rect">
            <a:avLst/>
          </a:prstGeom>
          <a:noFill/>
        </p:spPr>
        <p:txBody>
          <a:bodyPr wrap="square" rtlCol="0">
            <a:spAutoFit/>
          </a:bodyPr>
          <a:lstStyle/>
          <a:p>
            <a:pPr algn="just"/>
            <a:r>
              <a:rPr lang="es-MX" dirty="0">
                <a:solidFill>
                  <a:srgbClr val="FF0000"/>
                </a:solidFill>
              </a:rPr>
              <a:t>Una vez impreso el programa de actividades con firma y sello, se debe escanear en PDF y actualizarlo colocándolo en esta cajita y darle actualizar!!</a:t>
            </a:r>
          </a:p>
        </p:txBody>
      </p:sp>
      <p:pic>
        <p:nvPicPr>
          <p:cNvPr id="13" name="Imagen 12">
            <a:extLst>
              <a:ext uri="{FF2B5EF4-FFF2-40B4-BE49-F238E27FC236}">
                <a16:creationId xmlns:a16="http://schemas.microsoft.com/office/drawing/2014/main" id="{027B76A9-3BF6-2756-FCED-26737F211DAB}"/>
              </a:ext>
            </a:extLst>
          </p:cNvPr>
          <p:cNvPicPr>
            <a:picLocks noChangeAspect="1"/>
          </p:cNvPicPr>
          <p:nvPr/>
        </p:nvPicPr>
        <p:blipFill>
          <a:blip r:embed="rId3"/>
          <a:srcRect l="23200" t="9966" r="32406" b="4781"/>
          <a:stretch>
            <a:fillRect/>
          </a:stretch>
        </p:blipFill>
        <p:spPr>
          <a:xfrm>
            <a:off x="443346" y="637309"/>
            <a:ext cx="7887854" cy="6012872"/>
          </a:xfrm>
          <a:prstGeom prst="rect">
            <a:avLst/>
          </a:prstGeom>
        </p:spPr>
      </p:pic>
      <p:sp>
        <p:nvSpPr>
          <p:cNvPr id="14" name="Flecha: hacia abajo 13">
            <a:extLst>
              <a:ext uri="{FF2B5EF4-FFF2-40B4-BE49-F238E27FC236}">
                <a16:creationId xmlns:a16="http://schemas.microsoft.com/office/drawing/2014/main" id="{BC11DBC7-6AC0-E392-74EC-31AE22480F01}"/>
              </a:ext>
            </a:extLst>
          </p:cNvPr>
          <p:cNvSpPr/>
          <p:nvPr/>
        </p:nvSpPr>
        <p:spPr>
          <a:xfrm rot="1926890">
            <a:off x="6370823" y="298373"/>
            <a:ext cx="387927" cy="32353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720115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76912"/>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199" y="365125"/>
            <a:ext cx="10517189" cy="88202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r>
              <a:rPr lang="es-MX" sz="3600" b="0" i="1" u="none" strike="noStrike" dirty="0">
                <a:solidFill>
                  <a:srgbClr val="1E4E79"/>
                </a:solidFill>
                <a:effectLst/>
                <a:latin typeface="Arial Narrow" panose="020B0606020202030204" pitchFamily="34" charset="0"/>
              </a:rPr>
              <a:t>Información para Dependencias </a:t>
            </a:r>
            <a:br>
              <a:rPr lang="es-MX" sz="2400" b="1" i="0" u="none" strike="noStrike" dirty="0">
                <a:solidFill>
                  <a:srgbClr val="0070C0"/>
                </a:solidFill>
                <a:effectLst/>
                <a:latin typeface="Arial" panose="020B0604020202020204" pitchFamily="34" charset="0"/>
              </a:rPr>
            </a:br>
            <a:endParaRPr lang="es-MX" dirty="0"/>
          </a:p>
        </p:txBody>
      </p:sp>
      <p:sp>
        <p:nvSpPr>
          <p:cNvPr id="4" name="Marcador de texto 3">
            <a:extLst>
              <a:ext uri="{FF2B5EF4-FFF2-40B4-BE49-F238E27FC236}">
                <a16:creationId xmlns:a16="http://schemas.microsoft.com/office/drawing/2014/main" id="{688295F8-4F5D-4B85-9CFA-6A3CCC102174}"/>
              </a:ext>
            </a:extLst>
          </p:cNvPr>
          <p:cNvSpPr>
            <a:spLocks noGrp="1"/>
          </p:cNvSpPr>
          <p:nvPr>
            <p:ph type="body" idx="1"/>
          </p:nvPr>
        </p:nvSpPr>
        <p:spPr>
          <a:xfrm>
            <a:off x="839788" y="1090570"/>
            <a:ext cx="5157787" cy="988146"/>
          </a:xfrm>
        </p:spPr>
        <p:txBody>
          <a:bodyPr/>
          <a:lstStyle/>
          <a:p>
            <a:pPr algn="ctr"/>
            <a:r>
              <a:rPr lang="es-MX" sz="1400" b="1" i="0" u="none" strike="noStrike" dirty="0">
                <a:solidFill>
                  <a:srgbClr val="1F3864"/>
                </a:solidFill>
                <a:effectLst/>
                <a:latin typeface="Arial" panose="020B0604020202020204" pitchFamily="34" charset="0"/>
              </a:rPr>
              <a:t>Requisitos para que las Dependencias que soliciten practicantes</a:t>
            </a:r>
            <a:r>
              <a:rPr lang="es-MX" sz="1400" b="0" i="0" u="none" strike="noStrike" dirty="0">
                <a:solidFill>
                  <a:srgbClr val="1F3864"/>
                </a:solidFill>
                <a:effectLst/>
                <a:latin typeface="Arial" panose="020B0604020202020204" pitchFamily="34" charset="0"/>
              </a:rPr>
              <a:t>:</a:t>
            </a:r>
            <a:endParaRPr lang="es-MX" sz="1400" b="1" i="0" u="none" strike="noStrike" dirty="0">
              <a:solidFill>
                <a:srgbClr val="1F3864"/>
              </a:solidFill>
              <a:effectLst/>
              <a:latin typeface="Noto Sans Symbols"/>
            </a:endParaRPr>
          </a:p>
          <a:p>
            <a:endParaRPr lang="es-MX" dirty="0"/>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sz="half" idx="2"/>
          </p:nvPr>
        </p:nvSpPr>
        <p:spPr>
          <a:xfrm>
            <a:off x="367470" y="1689185"/>
            <a:ext cx="5728530" cy="4688975"/>
          </a:xfrm>
        </p:spPr>
        <p:txBody>
          <a:bodyPr>
            <a:normAutofit fontScale="25000" lnSpcReduction="20000"/>
          </a:bodyPr>
          <a:lstStyle/>
          <a:p>
            <a:pPr marL="0" indent="0" algn="just" rtl="0">
              <a:spcBef>
                <a:spcPts val="1000"/>
              </a:spcBef>
              <a:spcAft>
                <a:spcPts val="0"/>
              </a:spcAft>
              <a:buNone/>
            </a:pPr>
            <a:endParaRPr lang="es-MX" sz="2800" dirty="0"/>
          </a:p>
          <a:p>
            <a:pPr marL="0" indent="0" algn="just" rtl="0">
              <a:spcBef>
                <a:spcPts val="1000"/>
              </a:spcBef>
              <a:spcAft>
                <a:spcPts val="0"/>
              </a:spcAft>
              <a:buNone/>
            </a:pPr>
            <a:endParaRPr lang="es-MX" dirty="0"/>
          </a:p>
          <a:p>
            <a:pPr marL="0" indent="0" rtl="0">
              <a:spcBef>
                <a:spcPts val="1000"/>
              </a:spcBef>
              <a:spcAft>
                <a:spcPts val="0"/>
              </a:spcAft>
              <a:buNone/>
            </a:pPr>
            <a:br>
              <a:rPr lang="es-MX" sz="2800" dirty="0"/>
            </a:br>
            <a:r>
              <a:rPr lang="es-MX" sz="3600" dirty="0"/>
              <a:t>  </a:t>
            </a:r>
            <a:r>
              <a:rPr lang="es-MX" sz="5600" dirty="0"/>
              <a:t>1</a:t>
            </a:r>
            <a:r>
              <a:rPr lang="es-MX" sz="6400" dirty="0"/>
              <a:t>.- </a:t>
            </a:r>
            <a:r>
              <a:rPr lang="es-MX" sz="5600" b="0" i="0" u="none" strike="noStrike" dirty="0">
                <a:solidFill>
                  <a:srgbClr val="1F3864"/>
                </a:solidFill>
                <a:effectLst/>
                <a:latin typeface="Arial" panose="020B0604020202020204" pitchFamily="34" charset="0"/>
                <a:cs typeface="Arial" panose="020B0604020202020204" pitchFamily="34" charset="0"/>
              </a:rPr>
              <a:t>Contar con convenio en relación a Prácticas Profesionales. </a:t>
            </a:r>
            <a:endParaRPr lang="es-MX" sz="5600" b="0" dirty="0">
              <a:effectLst/>
              <a:latin typeface="Arial" panose="020B0604020202020204" pitchFamily="34" charset="0"/>
              <a:cs typeface="Arial" panose="020B0604020202020204" pitchFamily="34" charset="0"/>
            </a:endParaRP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De no contar con ello o requerir una renovación comunicarse a la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Unidad de Vinculación.</a:t>
            </a:r>
            <a:endParaRPr lang="es-MX" sz="5600" b="0" dirty="0">
              <a:effectLst/>
              <a:latin typeface="Arial" panose="020B0604020202020204" pitchFamily="34" charset="0"/>
              <a:cs typeface="Arial" panose="020B0604020202020204" pitchFamily="34" charset="0"/>
            </a:endParaRPr>
          </a:p>
          <a:p>
            <a:pPr marL="0" indent="0">
              <a:buNone/>
            </a:pPr>
            <a:endParaRPr lang="es-MX" sz="4000" b="1" dirty="0">
              <a:solidFill>
                <a:srgbClr val="212529"/>
              </a:solidFill>
              <a:latin typeface="Segoe UI" panose="020B0502040204020203" pitchFamily="34" charset="0"/>
            </a:endParaRPr>
          </a:p>
          <a:p>
            <a:pPr marL="0" indent="0">
              <a:buNone/>
            </a:pPr>
            <a:r>
              <a:rPr lang="es-MX" sz="5600" b="0" i="0" u="none" strike="noStrike" dirty="0">
                <a:solidFill>
                  <a:srgbClr val="595959"/>
                </a:solidFill>
                <a:effectLst/>
                <a:latin typeface="Arial" panose="020B0604020202020204" pitchFamily="34" charset="0"/>
                <a:cs typeface="Arial" panose="020B0604020202020204" pitchFamily="34" charset="0"/>
              </a:rPr>
              <a:t> 2.-</a:t>
            </a:r>
            <a:r>
              <a:rPr lang="es-MX" sz="5600" b="0" i="0" u="none" strike="noStrike" dirty="0">
                <a:solidFill>
                  <a:srgbClr val="1F3864"/>
                </a:solidFill>
                <a:effectLst/>
                <a:latin typeface="Arial" panose="020B0604020202020204" pitchFamily="34" charset="0"/>
                <a:cs typeface="Arial" panose="020B0604020202020204" pitchFamily="34" charset="0"/>
              </a:rPr>
              <a:t> Solicitar practicantes a través del llenado en línea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“Registrar Programa”.  (link para el </a:t>
            </a:r>
            <a:r>
              <a:rPr lang="es-MX" sz="5600" dirty="0">
                <a:solidFill>
                  <a:srgbClr val="1F3864"/>
                </a:solidFill>
                <a:latin typeface="Arial" panose="020B0604020202020204" pitchFamily="34" charset="0"/>
                <a:cs typeface="Arial" panose="020B0604020202020204" pitchFamily="34" charset="0"/>
              </a:rPr>
              <a:t>registro de programa): </a:t>
            </a:r>
          </a:p>
          <a:p>
            <a:pPr marL="0" indent="0" algn="ctr">
              <a:buNone/>
            </a:pPr>
            <a:r>
              <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  http://practicas-profesionales.cuvalles.udg.mx/</a:t>
            </a:r>
            <a:endPar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indent="0" algn="ctr">
              <a:buNone/>
            </a:pPr>
            <a:r>
              <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    https://www.cuvalles.udg.mx/</a:t>
            </a:r>
            <a:endParaRPr lang="es-MX" altLang="es-MX" sz="5600" dirty="0">
              <a:solidFill>
                <a:srgbClr val="1155CC"/>
              </a:solidFill>
              <a:latin typeface="Arial" panose="020B0604020202020204" pitchFamily="34" charset="0"/>
              <a:cs typeface="Arial" panose="020B0604020202020204" pitchFamily="34" charset="0"/>
            </a:endParaRPr>
          </a:p>
          <a:p>
            <a:pPr marL="0" indent="0" algn="ctr" rtl="0">
              <a:spcBef>
                <a:spcPts val="1000"/>
              </a:spcBef>
              <a:spcAft>
                <a:spcPts val="0"/>
              </a:spcAft>
              <a:buNone/>
            </a:pPr>
            <a:endParaRPr lang="es-MX" sz="5600" b="0" i="0" u="none" strike="noStrike" dirty="0">
              <a:solidFill>
                <a:srgbClr val="1F3864"/>
              </a:solidFill>
              <a:effectLst/>
              <a:latin typeface="Arial" panose="020B0604020202020204" pitchFamily="34" charset="0"/>
              <a:cs typeface="Arial" panose="020B0604020202020204" pitchFamily="34" charset="0"/>
            </a:endParaRP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3.- El proyecto donde se vincularan los estudiantes debe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de tener </a:t>
            </a:r>
            <a:r>
              <a:rPr lang="es-MX" sz="5600" b="0" i="0" u="sng" strike="noStrike" dirty="0">
                <a:solidFill>
                  <a:srgbClr val="1F3864"/>
                </a:solidFill>
                <a:effectLst/>
                <a:latin typeface="Arial" panose="020B0604020202020204" pitchFamily="34" charset="0"/>
                <a:cs typeface="Arial" panose="020B0604020202020204" pitchFamily="34" charset="0"/>
              </a:rPr>
              <a:t>relación con su perfil y contribuir a su formación académica</a:t>
            </a:r>
            <a:r>
              <a:rPr lang="es-MX" sz="5600" u="sng" dirty="0">
                <a:solidFill>
                  <a:srgbClr val="1F3864"/>
                </a:solidFill>
                <a:latin typeface="Arial" panose="020B0604020202020204" pitchFamily="34" charset="0"/>
                <a:cs typeface="Arial" panose="020B0604020202020204" pitchFamily="34" charset="0"/>
              </a:rPr>
              <a:t>.</a:t>
            </a:r>
            <a:endParaRPr lang="es-MX" sz="5600" b="0" i="0" u="sng" strike="noStrike" dirty="0">
              <a:solidFill>
                <a:srgbClr val="1F3864"/>
              </a:solidFill>
              <a:effectLst/>
              <a:latin typeface="Arial" panose="020B0604020202020204" pitchFamily="34" charset="0"/>
              <a:cs typeface="Arial" panose="020B0604020202020204" pitchFamily="34" charset="0"/>
            </a:endParaRPr>
          </a:p>
          <a:p>
            <a:pPr marL="0" indent="0" rtl="0" fontAlgn="base">
              <a:spcBef>
                <a:spcPts val="1000"/>
              </a:spcBef>
              <a:spcAft>
                <a:spcPts val="0"/>
              </a:spcAft>
              <a:buNone/>
            </a:pPr>
            <a:br>
              <a:rPr lang="es-MX" sz="5600" b="0" u="sng" dirty="0">
                <a:effectLst/>
                <a:latin typeface="Arial" panose="020B0604020202020204" pitchFamily="34" charset="0"/>
                <a:cs typeface="Arial" panose="020B0604020202020204" pitchFamily="34" charset="0"/>
              </a:rPr>
            </a:br>
            <a:endParaRPr lang="es-MX" sz="5600" b="0" u="sng" dirty="0">
              <a:effectLst/>
              <a:latin typeface="Arial" panose="020B0604020202020204" pitchFamily="34" charset="0"/>
              <a:cs typeface="Arial" panose="020B0604020202020204" pitchFamily="34" charset="0"/>
            </a:endParaRPr>
          </a:p>
          <a:p>
            <a:pPr marL="0" indent="0">
              <a:buNone/>
            </a:pPr>
            <a:br>
              <a:rPr lang="es-MX" sz="3400" b="0" dirty="0">
                <a:effectLst/>
              </a:rPr>
            </a:br>
            <a:endParaRPr lang="es-MX" sz="3400" dirty="0">
              <a:latin typeface="Arial Narrow" panose="020B0606020202030204" pitchFamily="34" charset="0"/>
            </a:endParaRPr>
          </a:p>
        </p:txBody>
      </p:sp>
      <p:sp>
        <p:nvSpPr>
          <p:cNvPr id="6" name="Marcador de texto 5">
            <a:extLst>
              <a:ext uri="{FF2B5EF4-FFF2-40B4-BE49-F238E27FC236}">
                <a16:creationId xmlns:a16="http://schemas.microsoft.com/office/drawing/2014/main" id="{01D642E6-BF58-4FBB-BBE8-066D1FFC3AD0}"/>
              </a:ext>
            </a:extLst>
          </p:cNvPr>
          <p:cNvSpPr>
            <a:spLocks noGrp="1"/>
          </p:cNvSpPr>
          <p:nvPr>
            <p:ph type="body" sz="quarter" idx="3"/>
          </p:nvPr>
        </p:nvSpPr>
        <p:spPr>
          <a:xfrm>
            <a:off x="6172200" y="1487293"/>
            <a:ext cx="5183188" cy="426358"/>
          </a:xfrm>
        </p:spPr>
        <p:txBody>
          <a:bodyPr/>
          <a:lstStyle/>
          <a:p>
            <a:pPr algn="ctr"/>
            <a:r>
              <a:rPr lang="es-MX" sz="1400" dirty="0">
                <a:solidFill>
                  <a:srgbClr val="1F3864"/>
                </a:solidFill>
                <a:latin typeface="Arial" panose="020B0604020202020204" pitchFamily="34" charset="0"/>
              </a:rPr>
              <a:t>Seguimiento</a:t>
            </a:r>
          </a:p>
        </p:txBody>
      </p:sp>
      <p:sp>
        <p:nvSpPr>
          <p:cNvPr id="8" name="Marcador de contenido 7">
            <a:extLst>
              <a:ext uri="{FF2B5EF4-FFF2-40B4-BE49-F238E27FC236}">
                <a16:creationId xmlns:a16="http://schemas.microsoft.com/office/drawing/2014/main" id="{A56DFFFD-F485-4277-82E0-0B52AEBFB139}"/>
              </a:ext>
            </a:extLst>
          </p:cNvPr>
          <p:cNvSpPr>
            <a:spLocks noGrp="1"/>
          </p:cNvSpPr>
          <p:nvPr>
            <p:ph sz="quarter" idx="4"/>
          </p:nvPr>
        </p:nvSpPr>
        <p:spPr>
          <a:xfrm>
            <a:off x="6172199" y="2078716"/>
            <a:ext cx="5424443" cy="4110947"/>
          </a:xfrm>
        </p:spPr>
        <p:txBody>
          <a:bodyPr>
            <a:noAutofit/>
          </a:bodyPr>
          <a:lstStyle/>
          <a:p>
            <a:pPr marL="0" indent="0" algn="just" rtl="0">
              <a:spcBef>
                <a:spcPts val="1000"/>
              </a:spcBef>
              <a:spcAft>
                <a:spcPts val="0"/>
              </a:spcAft>
              <a:buNone/>
            </a:pPr>
            <a:r>
              <a:rPr lang="es-MX" sz="1200" b="1" dirty="0">
                <a:solidFill>
                  <a:schemeClr val="accent1">
                    <a:lumMod val="50000"/>
                  </a:schemeClr>
                </a:solidFill>
                <a:latin typeface="Arial" panose="020B0604020202020204" pitchFamily="34" charset="0"/>
              </a:rPr>
              <a:t>4</a:t>
            </a:r>
            <a:r>
              <a:rPr lang="es-MX" sz="1200" b="1" i="0" u="none" strike="noStrike" dirty="0">
                <a:solidFill>
                  <a:schemeClr val="accent1">
                    <a:lumMod val="50000"/>
                  </a:schemeClr>
                </a:solidFill>
                <a:effectLst/>
                <a:latin typeface="Arial" panose="020B0604020202020204" pitchFamily="34" charset="0"/>
              </a:rPr>
              <a:t>.- </a:t>
            </a:r>
            <a:r>
              <a:rPr lang="es-MX" sz="1200" b="0" i="0" u="none" strike="noStrike" dirty="0">
                <a:solidFill>
                  <a:srgbClr val="1F3864"/>
                </a:solidFill>
                <a:effectLst/>
                <a:latin typeface="Arial" panose="020B0604020202020204" pitchFamily="34" charset="0"/>
              </a:rPr>
              <a:t>Los estudiantes interesados en realizar su estancia de prácticas profesionales en su dependencia se acercarán a Ustedes, misma visita en la que Ustedes les realizarán una entrevista con base a sus intereses. </a:t>
            </a:r>
          </a:p>
          <a:p>
            <a:pPr marL="0" indent="0" algn="just" rtl="0">
              <a:spcBef>
                <a:spcPts val="1000"/>
              </a:spcBef>
              <a:spcAft>
                <a:spcPts val="0"/>
              </a:spcAft>
              <a:buNone/>
            </a:pPr>
            <a:r>
              <a:rPr lang="es-MX" sz="1200" b="1" u="none" strike="noStrike" dirty="0">
                <a:solidFill>
                  <a:srgbClr val="1F3864"/>
                </a:solidFill>
                <a:effectLst/>
                <a:latin typeface="Arial" panose="020B0604020202020204" pitchFamily="34" charset="0"/>
              </a:rPr>
              <a:t>5.- De ser aceptados elaborarán al estudiante un oficio de aceptación en hoja membretada, firmado y sellado. ( formato en la pagina de prácticas profesionales ).</a:t>
            </a:r>
          </a:p>
          <a:p>
            <a:pPr marL="0" indent="0" algn="just" rtl="0">
              <a:spcBef>
                <a:spcPts val="1000"/>
              </a:spcBef>
              <a:spcAft>
                <a:spcPts val="0"/>
              </a:spcAft>
              <a:buNone/>
            </a:pPr>
            <a:r>
              <a:rPr lang="es-MX" sz="1200" b="1" i="1" dirty="0">
                <a:solidFill>
                  <a:srgbClr val="1F3864"/>
                </a:solidFill>
                <a:latin typeface="Arial" panose="020B0604020202020204" pitchFamily="34" charset="0"/>
              </a:rPr>
              <a:t>En estas fechas:</a:t>
            </a:r>
          </a:p>
          <a:p>
            <a:pPr marL="0" indent="0" algn="just" rtl="0">
              <a:spcBef>
                <a:spcPts val="1000"/>
              </a:spcBef>
              <a:spcAft>
                <a:spcPts val="0"/>
              </a:spcAft>
              <a:buNone/>
            </a:pPr>
            <a:r>
              <a:rPr lang="es-MX" sz="1400" b="1" dirty="0">
                <a:solidFill>
                  <a:srgbClr val="FF0000"/>
                </a:solidFill>
                <a:latin typeface="Adobe Devanagari" panose="02040503050201020203" pitchFamily="18" charset="0"/>
                <a:cs typeface="Adobe Devanagari" panose="02040503050201020203" pitchFamily="18" charset="0"/>
              </a:rPr>
              <a:t>Entrega de oficio de aceptación por parte de la dependencia, ya que el estudiante tenga su registro en su plaza que eligió.</a:t>
            </a:r>
            <a:endParaRPr lang="es-MX" sz="1200" b="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0" dirty="0">
              <a:effectLst/>
            </a:endParaRPr>
          </a:p>
          <a:p>
            <a:pPr marL="0" indent="0" algn="just" rtl="0">
              <a:spcBef>
                <a:spcPts val="1000"/>
              </a:spcBef>
              <a:spcAft>
                <a:spcPts val="0"/>
              </a:spcAft>
              <a:buNone/>
            </a:pPr>
            <a:r>
              <a:rPr lang="es-MX" sz="1200" b="1" i="0" u="none" strike="noStrike" dirty="0">
                <a:solidFill>
                  <a:schemeClr val="accent1">
                    <a:lumMod val="50000"/>
                  </a:schemeClr>
                </a:solidFill>
                <a:effectLst/>
                <a:latin typeface="Arial" panose="020B0604020202020204" pitchFamily="34" charset="0"/>
              </a:rPr>
              <a:t>5.-</a:t>
            </a:r>
            <a:r>
              <a:rPr lang="es-MX" sz="1200" b="0" i="0" u="none" strike="noStrike" dirty="0">
                <a:solidFill>
                  <a:schemeClr val="accent1">
                    <a:lumMod val="50000"/>
                  </a:schemeClr>
                </a:solidFill>
                <a:effectLst/>
                <a:latin typeface="Arial" panose="020B0604020202020204" pitchFamily="34" charset="0"/>
              </a:rPr>
              <a:t> </a:t>
            </a:r>
            <a:r>
              <a:rPr lang="es-MX" sz="1200" b="0" i="0" u="none" strike="noStrike" dirty="0">
                <a:solidFill>
                  <a:srgbClr val="1F3864"/>
                </a:solidFill>
                <a:effectLst/>
                <a:latin typeface="Arial" panose="020B0604020202020204" pitchFamily="34" charset="0"/>
              </a:rPr>
              <a:t>Firmar y sellar los documentos necesarios para liberar sus prácticas profesionales.</a:t>
            </a:r>
            <a:endParaRPr lang="es-MX" sz="1200" b="0" dirty="0">
              <a:effectLst/>
            </a:endParaRPr>
          </a:p>
          <a:p>
            <a:pPr marL="0" indent="0">
              <a:buNone/>
            </a:pPr>
            <a:br>
              <a:rPr lang="es-MX" sz="1200" b="0" dirty="0">
                <a:effectLst/>
              </a:rPr>
            </a:br>
            <a:endParaRPr lang="es-MX" sz="1200"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11" name="Tabla 10">
            <a:extLst>
              <a:ext uri="{FF2B5EF4-FFF2-40B4-BE49-F238E27FC236}">
                <a16:creationId xmlns:a16="http://schemas.microsoft.com/office/drawing/2014/main" id="{99B0BD93-909E-4FD1-A106-C7C2B66016DA}"/>
              </a:ext>
            </a:extLst>
          </p:cNvPr>
          <p:cNvGraphicFramePr>
            <a:graphicFrameLocks noGrp="1"/>
          </p:cNvGraphicFramePr>
          <p:nvPr>
            <p:extLst>
              <p:ext uri="{D42A27DB-BD31-4B8C-83A1-F6EECF244321}">
                <p14:modId xmlns:p14="http://schemas.microsoft.com/office/powerpoint/2010/main" val="1360352807"/>
              </p:ext>
            </p:extLst>
          </p:nvPr>
        </p:nvGraphicFramePr>
        <p:xfrm>
          <a:off x="6657174" y="4153929"/>
          <a:ext cx="4674549" cy="857250"/>
        </p:xfrm>
        <a:graphic>
          <a:graphicData uri="http://schemas.openxmlformats.org/drawingml/2006/table">
            <a:tbl>
              <a:tblPr>
                <a:tableStyleId>{5C22544A-7EE6-4342-B048-85BDC9FD1C3A}</a:tableStyleId>
              </a:tblPr>
              <a:tblGrid>
                <a:gridCol w="1342196">
                  <a:extLst>
                    <a:ext uri="{9D8B030D-6E8A-4147-A177-3AD203B41FA5}">
                      <a16:colId xmlns:a16="http://schemas.microsoft.com/office/drawing/2014/main" val="3805696430"/>
                    </a:ext>
                  </a:extLst>
                </a:gridCol>
                <a:gridCol w="1752131">
                  <a:extLst>
                    <a:ext uri="{9D8B030D-6E8A-4147-A177-3AD203B41FA5}">
                      <a16:colId xmlns:a16="http://schemas.microsoft.com/office/drawing/2014/main" val="2697466523"/>
                    </a:ext>
                  </a:extLst>
                </a:gridCol>
                <a:gridCol w="1580222">
                  <a:extLst>
                    <a:ext uri="{9D8B030D-6E8A-4147-A177-3AD203B41FA5}">
                      <a16:colId xmlns:a16="http://schemas.microsoft.com/office/drawing/2014/main" val="2844695834"/>
                    </a:ext>
                  </a:extLst>
                </a:gridCol>
              </a:tblGrid>
              <a:tr h="458304">
                <a:tc>
                  <a:txBody>
                    <a:bodyPr/>
                    <a:lstStyle/>
                    <a:p>
                      <a:pPr algn="ctr" fontAlgn="ctr"/>
                      <a:r>
                        <a:rPr lang="es-MX" sz="1100" u="none" strike="noStrike" dirty="0">
                          <a:effectLst/>
                        </a:rPr>
                        <a:t>Publicación de oferta</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200" b="0" i="0" kern="1200" dirty="0">
                          <a:solidFill>
                            <a:schemeClr val="dk1"/>
                          </a:solidFill>
                          <a:effectLst/>
                          <a:latin typeface="+mn-lt"/>
                          <a:ea typeface="+mn-ea"/>
                          <a:cs typeface="+mn-cs"/>
                        </a:rPr>
                        <a:t>del 5 de agosto al 7 de septiembre 2026</a:t>
                      </a:r>
                      <a:endParaRPr lang="es-MX" sz="9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100" u="none" strike="noStrike">
                          <a:effectLst/>
                        </a:rPr>
                        <a:t>Área de Prácticas Profesionales a travez del SAPP</a:t>
                      </a:r>
                      <a:endParaRPr lang="es-MX" sz="1100" b="0" i="0" u="none" strike="noStrike">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411811630"/>
                  </a:ext>
                </a:extLst>
              </a:tr>
              <a:tr h="310146">
                <a:tc>
                  <a:txBody>
                    <a:bodyPr/>
                    <a:lstStyle/>
                    <a:p>
                      <a:pPr algn="ctr" fontAlgn="ctr"/>
                      <a:r>
                        <a:rPr lang="es-MX" sz="1100" u="none" strike="noStrike" dirty="0">
                          <a:effectLst/>
                        </a:rPr>
                        <a:t>Entrega de oficio de asignación de plaza</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100" b="0" i="0" dirty="0">
                          <a:solidFill>
                            <a:srgbClr val="212529"/>
                          </a:solidFill>
                          <a:effectLst/>
                          <a:latin typeface="Segoe UI" panose="020B0502040204020203" pitchFamily="34" charset="0"/>
                        </a:rPr>
                        <a:t>del 6 de agosto al 10 de septiemebre2026</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100" u="none" strike="noStrike" dirty="0">
                          <a:effectLst/>
                        </a:rPr>
                        <a:t>Área de Prácticas Profesionales</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604488223"/>
                  </a:ext>
                </a:extLst>
              </a:tr>
            </a:tbl>
          </a:graphicData>
        </a:graphic>
      </p:graphicFrame>
    </p:spTree>
    <p:extLst>
      <p:ext uri="{BB962C8B-B14F-4D97-AF65-F5344CB8AC3E}">
        <p14:creationId xmlns:p14="http://schemas.microsoft.com/office/powerpoint/2010/main" val="410668773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25"/>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4" name="Marcador de texto 3">
            <a:extLst>
              <a:ext uri="{FF2B5EF4-FFF2-40B4-BE49-F238E27FC236}">
                <a16:creationId xmlns:a16="http://schemas.microsoft.com/office/drawing/2014/main" id="{9312215C-32AA-4381-9ABB-ADCBABF7898F}"/>
              </a:ext>
            </a:extLst>
          </p:cNvPr>
          <p:cNvSpPr>
            <a:spLocks noGrp="1"/>
          </p:cNvSpPr>
          <p:nvPr>
            <p:ph type="body" idx="1"/>
          </p:nvPr>
        </p:nvSpPr>
        <p:spPr>
          <a:xfrm>
            <a:off x="814388" y="1048811"/>
            <a:ext cx="5183188" cy="600119"/>
          </a:xfrm>
        </p:spPr>
        <p:txBody>
          <a:bodyPr>
            <a:normAutofit fontScale="92500" lnSpcReduction="20000"/>
          </a:bodyPr>
          <a:lstStyle/>
          <a:p>
            <a:pPr algn="ctr"/>
            <a:r>
              <a:rPr lang="es-MX" b="0" i="1" dirty="0">
                <a:solidFill>
                  <a:srgbClr val="C00000"/>
                </a:solidFill>
              </a:rPr>
              <a:t>Oficio de aceptación (debe ser en hoja membretada , firmado y sellado)</a:t>
            </a:r>
          </a:p>
        </p:txBody>
      </p:sp>
      <p:sp>
        <p:nvSpPr>
          <p:cNvPr id="8" name="Marcador de texto 7">
            <a:extLst>
              <a:ext uri="{FF2B5EF4-FFF2-40B4-BE49-F238E27FC236}">
                <a16:creationId xmlns:a16="http://schemas.microsoft.com/office/drawing/2014/main" id="{D993B449-3F7C-4772-AEE0-6C110CC6EB7D}"/>
              </a:ext>
            </a:extLst>
          </p:cNvPr>
          <p:cNvSpPr>
            <a:spLocks noGrp="1"/>
          </p:cNvSpPr>
          <p:nvPr>
            <p:ph type="body" sz="quarter" idx="3"/>
          </p:nvPr>
        </p:nvSpPr>
        <p:spPr>
          <a:xfrm>
            <a:off x="6172200" y="1090569"/>
            <a:ext cx="5183188" cy="600119"/>
          </a:xfrm>
        </p:spPr>
        <p:txBody>
          <a:bodyPr>
            <a:normAutofit fontScale="92500" lnSpcReduction="20000"/>
          </a:bodyPr>
          <a:lstStyle/>
          <a:p>
            <a:pPr algn="ctr"/>
            <a:r>
              <a:rPr lang="es-MX" b="0" i="1" dirty="0">
                <a:solidFill>
                  <a:srgbClr val="C00000"/>
                </a:solidFill>
              </a:rPr>
              <a:t>Oficio de terminación (debe ser en hoja membretada, firma y sellada )</a:t>
            </a:r>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1026" name="Picture 2">
            <a:extLst>
              <a:ext uri="{FF2B5EF4-FFF2-40B4-BE49-F238E27FC236}">
                <a16:creationId xmlns:a16="http://schemas.microsoft.com/office/drawing/2014/main" id="{010A8746-DA4A-4AEE-82D3-A7FC101EE14B}"/>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13648"/>
          <a:stretch/>
        </p:blipFill>
        <p:spPr bwMode="auto">
          <a:xfrm>
            <a:off x="451348" y="2055813"/>
            <a:ext cx="5568453" cy="43223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EFE19C-60D3-42B0-AF3C-37E4CF84D42C}"/>
              </a:ext>
            </a:extLst>
          </p:cNvPr>
          <p:cNvPicPr>
            <a:picLocks noGrp="1" noChangeAspect="1" noChangeArrowheads="1"/>
          </p:cNvPicPr>
          <p:nvPr>
            <p:ph sz="quarter" idx="4"/>
          </p:nvPr>
        </p:nvPicPr>
        <p:blipFill rotWithShape="1">
          <a:blip r:embed="rId5">
            <a:extLst>
              <a:ext uri="{28A0092B-C50C-407E-A947-70E740481C1C}">
                <a14:useLocalDpi xmlns:a14="http://schemas.microsoft.com/office/drawing/2010/main" val="0"/>
              </a:ext>
            </a:extLst>
          </a:blip>
          <a:srcRect t="12542"/>
          <a:stretch/>
        </p:blipFill>
        <p:spPr bwMode="auto">
          <a:xfrm>
            <a:off x="6172200" y="2055812"/>
            <a:ext cx="5568454" cy="432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51147"/>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6824</TotalTime>
  <Words>698</Words>
  <Application>Microsoft Office PowerPoint</Application>
  <PresentationFormat>Panorámica</PresentationFormat>
  <Paragraphs>72</Paragraphs>
  <Slides>11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Adobe Devanagari</vt:lpstr>
      <vt:lpstr>Albertus Medium</vt:lpstr>
      <vt:lpstr>Albertus MT</vt:lpstr>
      <vt:lpstr>Arial</vt:lpstr>
      <vt:lpstr>Arial Narrow</vt:lpstr>
      <vt:lpstr>Avenir Next</vt:lpstr>
      <vt:lpstr>Calibri</vt:lpstr>
      <vt:lpstr>Calibri Light</vt:lpstr>
      <vt:lpstr>Noto Sans Symbols</vt:lpstr>
      <vt:lpstr>Segoe UI</vt:lpstr>
      <vt:lpstr>Tema de Office</vt:lpstr>
      <vt:lpstr>Presentación de PowerPoint</vt:lpstr>
      <vt:lpstr>  PROCESO DE REGISTRO DE PROGRAMAS DE ACTIVIDADES </vt:lpstr>
      <vt:lpstr>   </vt:lpstr>
      <vt:lpstr>Presentación de PowerPoint</vt:lpstr>
      <vt:lpstr>Presentación de PowerPoint</vt:lpstr>
      <vt:lpstr>Presentación de PowerPoint</vt:lpstr>
      <vt:lpstr>Presentación de PowerPoint</vt:lpstr>
      <vt:lpstr> Información para Dependencias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Carolina Zepeda</cp:lastModifiedBy>
  <cp:revision>288</cp:revision>
  <cp:lastPrinted>2020-01-20T19:13:25Z</cp:lastPrinted>
  <dcterms:created xsi:type="dcterms:W3CDTF">2019-07-23T18:31:28Z</dcterms:created>
  <dcterms:modified xsi:type="dcterms:W3CDTF">2026-05-26T20:18:11Z</dcterms:modified>
</cp:coreProperties>
</file>