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0" r:id="rId3"/>
    <p:sldId id="485" r:id="rId4"/>
    <p:sldId id="461" r:id="rId5"/>
    <p:sldId id="462" r:id="rId6"/>
    <p:sldId id="488" r:id="rId7"/>
    <p:sldId id="489" r:id="rId8"/>
    <p:sldId id="463" r:id="rId9"/>
    <p:sldId id="490" r:id="rId10"/>
    <p:sldId id="469" r:id="rId11"/>
    <p:sldId id="464" r:id="rId12"/>
    <p:sldId id="492" r:id="rId13"/>
    <p:sldId id="493" r:id="rId14"/>
    <p:sldId id="494" r:id="rId15"/>
    <p:sldId id="482" r:id="rId16"/>
    <p:sldId id="487" r:id="rId1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3"/>
  </p:normalViewPr>
  <p:slideViewPr>
    <p:cSldViewPr snapToGrid="0" snapToObjects="1">
      <p:cViewPr varScale="1">
        <p:scale>
          <a:sx n="81" d="100"/>
          <a:sy n="81" d="100"/>
        </p:scale>
        <p:origin x="4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0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6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97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5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11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8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74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6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11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D7E9-898F-964E-BC5E-1AA17C0711AF}" type="datetimeFigureOut">
              <a:rPr lang="es-ES_tradnl" smtClean="0"/>
              <a:t>25/06/2026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25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rolina@valles.udg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48153" y="2531405"/>
            <a:ext cx="94956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2800" b="1" i="1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BIENVENIDOS </a:t>
            </a:r>
            <a:endParaRPr lang="es-MX" sz="8000" b="0" i="1" dirty="0">
              <a:solidFill>
                <a:srgbClr val="00206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2800" b="1" i="1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2800" b="1" i="1" dirty="0">
                <a:solidFill>
                  <a:srgbClr val="002060"/>
                </a:solidFill>
                <a:latin typeface="Arial" panose="020B0604020202020204" pitchFamily="34" charset="0"/>
              </a:rPr>
              <a:t>INFORMACIÓN Y PROCESO PARA LIBERAR PRÁCTICAS POR EXPERIENCIA PROFESIONAL</a:t>
            </a:r>
            <a:r>
              <a:rPr lang="es-MX" sz="2800" b="1" i="1" dirty="0">
                <a:solidFill>
                  <a:srgbClr val="1F3864"/>
                </a:solidFill>
                <a:latin typeface="Arial" panose="020B0604020202020204" pitchFamily="34" charset="0"/>
              </a:rPr>
              <a:t>.</a:t>
            </a:r>
            <a:r>
              <a:rPr lang="es-MX" sz="2800" b="1" i="1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s-MX" sz="2800" b="1" i="1" dirty="0">
              <a:solidFill>
                <a:srgbClr val="1F3864"/>
              </a:solidFill>
              <a:latin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s-MX" sz="2800" b="1" dirty="0">
              <a:solidFill>
                <a:srgbClr val="1F3864"/>
              </a:solidFill>
              <a:latin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2800" b="1" i="1" dirty="0">
                <a:solidFill>
                  <a:srgbClr val="1F3864"/>
                </a:solidFill>
                <a:latin typeface="Arial" panose="020B0604020202020204" pitchFamily="34" charset="0"/>
              </a:rPr>
              <a:t>CICLO ESCOLAR 2026-B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s-MX" sz="2800" b="1" dirty="0">
              <a:solidFill>
                <a:srgbClr val="1F3864"/>
              </a:solidFill>
              <a:effectLst/>
              <a:latin typeface="Arial" panose="020B0604020202020204" pitchFamily="34" charset="0"/>
            </a:endParaRPr>
          </a:p>
          <a:p>
            <a:br>
              <a:rPr lang="es-MX" sz="6000" dirty="0"/>
            </a:br>
            <a:endParaRPr lang="es-ES_tradnl" sz="6000" b="1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4D6091-2DB6-636B-BE6A-9F9CFA46B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723" y="4921133"/>
            <a:ext cx="2290194" cy="14465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9396C94-BA2D-A7F1-F57B-F0AA2458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192" y="4969926"/>
            <a:ext cx="1844307" cy="12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52" y="0"/>
            <a:ext cx="12226752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868" y="208547"/>
            <a:ext cx="1495515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929"/>
            <a:ext cx="10515600" cy="1246408"/>
          </a:xfrm>
        </p:spPr>
        <p:txBody>
          <a:bodyPr>
            <a:normAutofit/>
          </a:bodyPr>
          <a:lstStyle/>
          <a:p>
            <a:pPr algn="ctr" rtl="0" fontAlgn="base">
              <a:spcBef>
                <a:spcPts val="1000"/>
              </a:spcBef>
              <a:spcAft>
                <a:spcPts val="0"/>
              </a:spcAft>
            </a:pP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s-MX" sz="27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6CEF628-7452-6411-FC33-549EA3C5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82FB5E-D3A9-4371-8174-951068E4C1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86" b="3523"/>
          <a:stretch/>
        </p:blipFill>
        <p:spPr>
          <a:xfrm>
            <a:off x="707010" y="1253536"/>
            <a:ext cx="10840825" cy="520153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BB8E311-8851-4627-8B85-8534E33E08C8}"/>
              </a:ext>
            </a:extLst>
          </p:cNvPr>
          <p:cNvSpPr txBox="1"/>
          <p:nvPr/>
        </p:nvSpPr>
        <p:spPr>
          <a:xfrm>
            <a:off x="2130954" y="668760"/>
            <a:ext cx="829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i="1" dirty="0">
                <a:solidFill>
                  <a:schemeClr val="accent5">
                    <a:lumMod val="50000"/>
                  </a:schemeClr>
                </a:solidFill>
              </a:rPr>
              <a:t>Evaluación por parte de le empresa</a:t>
            </a:r>
          </a:p>
        </p:txBody>
      </p:sp>
    </p:spTree>
    <p:extLst>
      <p:ext uri="{BB962C8B-B14F-4D97-AF65-F5344CB8AC3E}">
        <p14:creationId xmlns:p14="http://schemas.microsoft.com/office/powerpoint/2010/main" val="24011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  <a:t>Ficha Técnica</a:t>
            </a:r>
            <a:endParaRPr lang="es-MX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6CEF628-7452-6411-FC33-549EA3C5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59E87065-0624-43C0-8936-28EA289069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691" t="7909" r="3752" b="3638"/>
          <a:stretch/>
        </p:blipFill>
        <p:spPr>
          <a:xfrm>
            <a:off x="6363478" y="1690688"/>
            <a:ext cx="5215812" cy="4616806"/>
          </a:xfrm>
        </p:spPr>
      </p:pic>
      <p:pic>
        <p:nvPicPr>
          <p:cNvPr id="8" name="Marcador de contenido 7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200516A6-D678-9B71-2C91-8FDD2F0B34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rcRect t="5135" b="5280"/>
          <a:stretch>
            <a:fillRect/>
          </a:stretch>
        </p:blipFill>
        <p:spPr>
          <a:xfrm>
            <a:off x="451345" y="1564850"/>
            <a:ext cx="5568455" cy="4742644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7F3A9B6-0183-02D5-881F-CB066AB835B8}"/>
              </a:ext>
            </a:extLst>
          </p:cNvPr>
          <p:cNvCxnSpPr/>
          <p:nvPr/>
        </p:nvCxnSpPr>
        <p:spPr>
          <a:xfrm flipH="1">
            <a:off x="1150070" y="1564849"/>
            <a:ext cx="2601798" cy="24698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29743-20B7-FD28-A34A-7222ADE1E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64E5459-10BE-A7E4-8539-BDA4B8C5F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E359AB3-0700-817A-035A-160035C3E416}"/>
              </a:ext>
            </a:extLst>
          </p:cNvPr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E9FAD5-C630-8DBC-B5FF-DA381399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35D5BA-7994-56DA-83ED-089EF2B1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  <a:t>Características del Informe General</a:t>
            </a:r>
            <a:endParaRPr lang="es-MX" dirty="0"/>
          </a:p>
        </p:txBody>
      </p:sp>
      <p:pic>
        <p:nvPicPr>
          <p:cNvPr id="14" name="Marcador de contenido 13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6F84105B-954D-4D22-CDD9-F007E87B0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15837" t="13472" r="10709" b="4946"/>
          <a:stretch>
            <a:fillRect/>
          </a:stretch>
        </p:blipFill>
        <p:spPr>
          <a:xfrm>
            <a:off x="235671" y="1414022"/>
            <a:ext cx="5156462" cy="496414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BA29708-EC7F-2143-335A-08A7E8C83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0CA29C-2A4D-3703-2926-8EC04DDB52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974" t="26936" r="32732" b="10791"/>
          <a:stretch>
            <a:fillRect/>
          </a:stretch>
        </p:blipFill>
        <p:spPr>
          <a:xfrm>
            <a:off x="6096001" y="1455694"/>
            <a:ext cx="5432980" cy="48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6E2C-2F26-30CE-475B-C2E4DE38A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98F3C46-55DB-A404-AC4E-A235E7A5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E525528-5486-FC0C-E760-CA80A78EA390}"/>
              </a:ext>
            </a:extLst>
          </p:cNvPr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2B95FE-CF66-9405-A03E-C99DAE53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69ADD8-3C78-C064-573A-44A429D1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  <a:t>Características del Informe General</a:t>
            </a:r>
            <a:endParaRPr lang="es-MX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B66FC1-4B3C-FFEF-28BB-1C997789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94A4B06D-AB5A-13CC-38EB-A996E1B5E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25757" t="16509" r="25256" b="5186"/>
          <a:stretch>
            <a:fillRect/>
          </a:stretch>
        </p:blipFill>
        <p:spPr>
          <a:xfrm>
            <a:off x="6096000" y="1690688"/>
            <a:ext cx="5432982" cy="46874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29F6142-F4BB-48A7-FCD8-90BEBB1306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572" t="18943" r="20361" b="5324"/>
          <a:stretch>
            <a:fillRect/>
          </a:stretch>
        </p:blipFill>
        <p:spPr>
          <a:xfrm>
            <a:off x="663018" y="1690688"/>
            <a:ext cx="4776248" cy="46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D3444-FBC3-3772-B298-FBAB4A0ED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9F8A94A-A6D5-6FC4-5C68-B0AFC78F7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DBDDEC3-0660-029A-6DA2-7165E6742DDF}"/>
              </a:ext>
            </a:extLst>
          </p:cNvPr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C9BE0B-C5FA-29C0-A6CB-AE8CA0C2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46C2B9-26F2-E5B4-EF02-F7A0F151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  <a:t>Características del Informe General</a:t>
            </a:r>
            <a:endParaRPr lang="es-MX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9F828F1-AF99-EFC5-FDAF-7808ED8B8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75A046F-694D-5396-FE59-8A924B716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25303" t="10106" r="26684" b="13920"/>
          <a:stretch>
            <a:fillRect/>
          </a:stretch>
        </p:blipFill>
        <p:spPr>
          <a:xfrm>
            <a:off x="451345" y="1385740"/>
            <a:ext cx="4459975" cy="51071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E2F9A42-72F1-352A-8173-491930316B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536" t="14845" r="29871" b="5324"/>
          <a:stretch>
            <a:fillRect/>
          </a:stretch>
        </p:blipFill>
        <p:spPr>
          <a:xfrm>
            <a:off x="6466787" y="1385740"/>
            <a:ext cx="4668625" cy="50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58" y="-208547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929"/>
            <a:ext cx="10515600" cy="970832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es-MX" sz="3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MX" sz="2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Calendario de fechas para el proceso  por experiencia profesional!!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6CEF628-7452-6411-FC33-549EA3C5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7611781F-0B08-1CE2-7144-F106F04248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165081"/>
              </p:ext>
            </p:extLst>
          </p:nvPr>
        </p:nvGraphicFramePr>
        <p:xfrm>
          <a:off x="1385740" y="1696825"/>
          <a:ext cx="9464511" cy="438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9892">
                  <a:extLst>
                    <a:ext uri="{9D8B030D-6E8A-4147-A177-3AD203B41FA5}">
                      <a16:colId xmlns:a16="http://schemas.microsoft.com/office/drawing/2014/main" val="153519574"/>
                    </a:ext>
                  </a:extLst>
                </a:gridCol>
                <a:gridCol w="3829181">
                  <a:extLst>
                    <a:ext uri="{9D8B030D-6E8A-4147-A177-3AD203B41FA5}">
                      <a16:colId xmlns:a16="http://schemas.microsoft.com/office/drawing/2014/main" val="95269341"/>
                    </a:ext>
                  </a:extLst>
                </a:gridCol>
                <a:gridCol w="2915438">
                  <a:extLst>
                    <a:ext uri="{9D8B030D-6E8A-4147-A177-3AD203B41FA5}">
                      <a16:colId xmlns:a16="http://schemas.microsoft.com/office/drawing/2014/main" val="4129256552"/>
                    </a:ext>
                  </a:extLst>
                </a:gridCol>
              </a:tblGrid>
              <a:tr h="746267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ACTVIDAD</a:t>
                      </a:r>
                      <a:endParaRPr lang="es-MX" sz="1200" b="1" i="0" u="none" strike="noStrike" dirty="0">
                        <a:solidFill>
                          <a:srgbClr val="7030A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MODALIDAD POR EXPERIENCIA PROFESIONAL 2026-B</a:t>
                      </a:r>
                      <a:endParaRPr lang="es-MX" sz="1400" b="1" i="0" u="none" strike="noStrike" dirty="0">
                        <a:solidFill>
                          <a:srgbClr val="7030A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A QUIEN CORRESPONDE</a:t>
                      </a:r>
                      <a:endParaRPr lang="es-MX" sz="1200" b="1" i="0" u="none" strike="noStrike" dirty="0">
                        <a:solidFill>
                          <a:srgbClr val="7030A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67680"/>
                  </a:ext>
                </a:extLst>
              </a:tr>
              <a:tr h="4362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SEGUIMIENTO DEL PROCESO</a:t>
                      </a:r>
                      <a:endParaRPr lang="es-MX" sz="1400" b="1" i="0" u="none" strike="noStrike" dirty="0">
                        <a:solidFill>
                          <a:srgbClr val="7030A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29932"/>
                  </a:ext>
                </a:extLst>
              </a:tr>
              <a:tr h="4500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dirty="0">
                          <a:effectLst/>
                        </a:rPr>
                        <a:t>Sesión informativa para alumnos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dirty="0">
                          <a:effectLst/>
                        </a:rPr>
                        <a:t> 25 de junio 2026 ( enlace  publicado en la página de prácticas profesionales)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>
                          <a:effectLst/>
                        </a:rPr>
                        <a:t>Área de Practicas Profesionales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24414"/>
                  </a:ext>
                </a:extLst>
              </a:tr>
              <a:tr h="6544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dirty="0">
                          <a:effectLst/>
                        </a:rPr>
                        <a:t>Registro de aspirantes en formulario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dirty="0">
                          <a:effectLst/>
                        </a:rPr>
                        <a:t>del 29 de junio al 31 de julio 2026(  enlace en la página de prácticas profesionales).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dirty="0">
                          <a:effectLst/>
                        </a:rPr>
                        <a:t>Alumno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1353"/>
                  </a:ext>
                </a:extLst>
              </a:tr>
              <a:tr h="58553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>
                          <a:effectLst/>
                        </a:rPr>
                        <a:t>Entrega de expediente en ventanilla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dirty="0">
                          <a:effectLst/>
                        </a:rPr>
                        <a:t>Del 10 de agosto al 7  de  septiembre 2026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>
                          <a:effectLst/>
                        </a:rPr>
                        <a:t>Alumno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08492"/>
                  </a:ext>
                </a:extLst>
              </a:tr>
              <a:tr h="6659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>
                          <a:effectLst/>
                        </a:rPr>
                        <a:t>Evaluación de expediente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dirty="0">
                          <a:effectLst/>
                        </a:rPr>
                        <a:t>Del 14 de septiembre  al 9 de octubre 2026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dirty="0">
                          <a:effectLst/>
                        </a:rPr>
                        <a:t>Comité evaluador según sea la carrera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38222"/>
                  </a:ext>
                </a:extLst>
              </a:tr>
              <a:tr h="8450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>
                          <a:effectLst/>
                        </a:rPr>
                        <a:t>Entrega de oficio de liberacion  de practicas profesionales que fueron acreditados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dirty="0">
                          <a:effectLst/>
                        </a:rPr>
                        <a:t>a partir del  15 de octubre 2026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dirty="0">
                          <a:effectLst/>
                        </a:rPr>
                        <a:t>Área de Prácticas Profesionales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67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7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D8FD6-596B-3EC9-CD1B-0D8E0D178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CBA4827-3C2C-6E76-5107-AA56B21C7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BF8691B-D494-0ED6-C026-9B9C2775A185}"/>
              </a:ext>
            </a:extLst>
          </p:cNvPr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0CA118-85DA-7711-040A-C9082089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19A148-9FBF-B1F1-017D-47E07439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49" y="570475"/>
            <a:ext cx="9061294" cy="756616"/>
          </a:xfrm>
        </p:spPr>
        <p:txBody>
          <a:bodyPr>
            <a:noAutofit/>
          </a:bodyPr>
          <a:lstStyle/>
          <a:p>
            <a:pPr algn="ctr"/>
            <a:br>
              <a:rPr lang="es-MX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EF64A77-BD00-802D-E166-A806C62AE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890EA4-740E-30B1-B5E9-64315334AED1}"/>
              </a:ext>
            </a:extLst>
          </p:cNvPr>
          <p:cNvSpPr txBox="1"/>
          <p:nvPr/>
        </p:nvSpPr>
        <p:spPr>
          <a:xfrm>
            <a:off x="1770118" y="681037"/>
            <a:ext cx="7688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accent5">
                    <a:lumMod val="50000"/>
                  </a:schemeClr>
                </a:solidFill>
              </a:rPr>
              <a:t>CONTACTO A DUDAS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183191-6591-8015-33DC-031B2E2CE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665"/>
            <a:ext cx="10515600" cy="4839298"/>
          </a:xfrm>
        </p:spPr>
        <p:txBody>
          <a:bodyPr/>
          <a:lstStyle/>
          <a:p>
            <a:r>
              <a:rPr lang="es-MX" dirty="0"/>
              <a:t>Ingreso a la pagina:</a:t>
            </a:r>
          </a:p>
          <a:p>
            <a:r>
              <a:rPr lang="es-MX" dirty="0">
                <a:solidFill>
                  <a:schemeClr val="accent5"/>
                </a:solidFill>
              </a:rPr>
              <a:t>practicas-profesionales.cuvalles.udg.mx</a:t>
            </a:r>
          </a:p>
          <a:p>
            <a:pPr marL="0" indent="0">
              <a:buNone/>
            </a:pPr>
            <a:endParaRPr lang="es-MX" dirty="0">
              <a:solidFill>
                <a:schemeClr val="accent5"/>
              </a:solidFill>
            </a:endParaRPr>
          </a:p>
          <a:p>
            <a:r>
              <a:rPr lang="es-MX" b="1" dirty="0"/>
              <a:t>Lic. Carolina Zepeda Gutiérrez</a:t>
            </a:r>
            <a:endParaRPr lang="es-MX" dirty="0"/>
          </a:p>
          <a:p>
            <a:r>
              <a:rPr lang="es-MX" dirty="0"/>
              <a:t>Responsable del Área de Prácticas Profesionales</a:t>
            </a:r>
          </a:p>
          <a:p>
            <a:r>
              <a:rPr lang="es-MX" dirty="0"/>
              <a:t>(375) 758 0500 ext. 47362</a:t>
            </a:r>
          </a:p>
          <a:p>
            <a:r>
              <a:rPr lang="es-MX" b="1" dirty="0"/>
              <a:t>Teléfono</a:t>
            </a:r>
            <a:endParaRPr lang="es-MX" dirty="0"/>
          </a:p>
          <a:p>
            <a:r>
              <a:rPr lang="es-MX" dirty="0">
                <a:hlinkClick r:id="rId4"/>
              </a:rPr>
              <a:t>carolina@valles.udg.mx</a:t>
            </a:r>
            <a:endParaRPr lang="es-MX" dirty="0"/>
          </a:p>
          <a:p>
            <a:r>
              <a:rPr lang="es-MX" b="1" dirty="0"/>
              <a:t>Correo electrónico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55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509"/>
            <a:ext cx="10515600" cy="995115"/>
          </a:xfrm>
        </p:spPr>
        <p:txBody>
          <a:bodyPr>
            <a:normAutofit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</a:rPr>
              <a:t>¿</a:t>
            </a:r>
            <a:r>
              <a:rPr lang="es-MX" sz="3200" b="1" dirty="0">
                <a:solidFill>
                  <a:srgbClr val="7030A0"/>
                </a:solidFill>
                <a:latin typeface="Albertus Medium" panose="020E0602030304020304" pitchFamily="34" charset="0"/>
              </a:rPr>
              <a:t>Que es la Modalidad de Experiencia Profesional?</a:t>
            </a:r>
            <a:endParaRPr lang="es-MX" sz="3200" dirty="0">
              <a:solidFill>
                <a:srgbClr val="7030A0"/>
              </a:solidFill>
              <a:latin typeface="Albertus Medium" panose="020E06020303040203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36C52-BD49-E9AC-0DDE-7E850A073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164"/>
            <a:ext cx="10515600" cy="390407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MX" sz="8000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liberación de prácticas profesionales por experiencia laboral es una forma y/o alternativa para los estudiantes </a:t>
            </a:r>
            <a:r>
              <a:rPr lang="es-MX" sz="8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y/o egresados </a:t>
            </a:r>
            <a:r>
              <a:rPr lang="es-MX" sz="8000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ya están trabajando en un área relacionada con su carrera y que desean acreditar sus prácticas  y poder continuar con el requisito para el seguimiento a su titulación. </a:t>
            </a:r>
          </a:p>
          <a:p>
            <a:pPr algn="just"/>
            <a:endParaRPr lang="es-MX" sz="8000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80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Esta opción permite a los estudiantes y/o egresados demostrar que ya han adquirido los conocimientos y habilidades requeridos en sus prácticas, sin necesidad de realizar una práctica profesional formal en otra empresa reportando horas presenciales.</a:t>
            </a:r>
          </a:p>
          <a:p>
            <a:pPr algn="just"/>
            <a:endParaRPr lang="es-MX" sz="8000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es-MX" sz="8000" b="1" dirty="0">
                <a:solidFill>
                  <a:srgbClr val="7030A0"/>
                </a:solidFill>
                <a:latin typeface="Albertus Medium" panose="020E0602030304020304" pitchFamily="34" charset="0"/>
              </a:rPr>
              <a:t>¿Que cuenta como experiencia profesional?</a:t>
            </a:r>
          </a:p>
          <a:p>
            <a:pPr algn="just"/>
            <a:r>
              <a:rPr lang="es-MX" sz="80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Es la experiencia adquirida a partir de la terminación y aprobación académico de la respectiva formación profesional, en el ejercicio de las actividades propias de la profesión o disciplina académica exigida para el   desempeño del empleo.</a:t>
            </a:r>
          </a:p>
          <a:p>
            <a:pPr marL="0" indent="0" algn="just">
              <a:buNone/>
            </a:pPr>
            <a:endParaRPr lang="es-MX" sz="8000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MX" sz="8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endParaRPr lang="es-MX" sz="8000" b="0" dirty="0">
              <a:solidFill>
                <a:schemeClr val="accent3">
                  <a:lumMod val="50000"/>
                </a:schemeClr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s-MX" sz="3200" b="0" dirty="0"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s-MX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509"/>
            <a:ext cx="10515600" cy="995115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MODALIDAD PARA LIBERAR PRÁCTICAS PROFESIONALES.</a:t>
            </a: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2400" b="1" i="1" u="none" strike="noStrike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36C52-BD49-E9AC-0DDE-7E850A073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631"/>
            <a:ext cx="10515600" cy="4524331"/>
          </a:xfrm>
        </p:spPr>
        <p:txBody>
          <a:bodyPr>
            <a:normAutofit/>
          </a:bodyPr>
          <a:lstStyle/>
          <a:p>
            <a:pPr algn="just" rtl="0">
              <a:spcBef>
                <a:spcPts val="2200"/>
              </a:spcBef>
              <a:spcAft>
                <a:spcPts val="0"/>
              </a:spcAft>
            </a:pPr>
            <a:r>
              <a:rPr lang="es-MX" sz="3200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Articulo 12.- Modalidad  para liberar practicas profesionales RPP:</a:t>
            </a:r>
          </a:p>
          <a:p>
            <a:pPr algn="just" rtl="0">
              <a:spcBef>
                <a:spcPts val="2200"/>
              </a:spcBef>
              <a:spcAft>
                <a:spcPts val="0"/>
              </a:spcAft>
            </a:pPr>
            <a:r>
              <a:rPr lang="es-MX" sz="3200" dirty="0">
                <a:latin typeface="Arial Narrow" panose="020B0606020202030204" pitchFamily="34" charset="0"/>
                <a:cs typeface="Arial" panose="020B0604020202020204" pitchFamily="34" charset="0"/>
              </a:rPr>
              <a:t>Experiencia Profesional: acreditación de las prácticas profesionales a partir de la experiencia laboral del estudiante y/o egresado en un área afín a su formación profesional.</a:t>
            </a:r>
          </a:p>
          <a:p>
            <a:pPr marL="0" indent="0" algn="just" rtl="0">
              <a:spcBef>
                <a:spcPts val="2200"/>
              </a:spcBef>
              <a:spcAft>
                <a:spcPts val="0"/>
              </a:spcAft>
              <a:buNone/>
            </a:pPr>
            <a:endParaRPr lang="es-MX" b="1" i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2200"/>
              </a:spcBef>
              <a:spcAft>
                <a:spcPts val="0"/>
              </a:spcAft>
            </a:pPr>
            <a:endParaRPr lang="es-MX" sz="1800" b="1" i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 rtl="0">
              <a:spcBef>
                <a:spcPts val="2200"/>
              </a:spcBef>
              <a:spcAft>
                <a:spcPts val="0"/>
              </a:spcAft>
              <a:buNone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919"/>
            <a:ext cx="10515600" cy="490106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Requisitos para integrar el expediente por experiencia profesional.</a:t>
            </a: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36C52-BD49-E9AC-0DDE-7E850A073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316"/>
            <a:ext cx="10954732" cy="6036766"/>
          </a:xfrm>
        </p:spPr>
        <p:txBody>
          <a:bodyPr>
            <a:normAutofit fontScale="85000" lnSpcReduction="20000"/>
          </a:bodyPr>
          <a:lstStyle/>
          <a:p>
            <a:pPr algn="just" fontAlgn="base">
              <a:spcBef>
                <a:spcPts val="750"/>
              </a:spcBef>
              <a:spcAft>
                <a:spcPts val="750"/>
              </a:spcAft>
            </a:pPr>
            <a:r>
              <a:rPr lang="es-MX" sz="19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El alumno(a) que opte por esta modalidad  estar trabajando contar por lo menos 6 meses de antigüedad en un área afín a su programa académico.</a:t>
            </a:r>
            <a:endParaRPr lang="es-MX" sz="1900" dirty="0">
              <a:effectLst/>
              <a:ea typeface="Times New Roman" panose="02020603050405020304" pitchFamily="18" charset="0"/>
            </a:endParaRPr>
          </a:p>
          <a:p>
            <a:pPr algn="just" fontAlgn="base">
              <a:spcBef>
                <a:spcPts val="750"/>
              </a:spcBef>
              <a:spcAft>
                <a:spcPts val="750"/>
              </a:spcAft>
            </a:pPr>
            <a:r>
              <a:rPr lang="es-MX" sz="1900" b="1" dirty="0">
                <a:solidFill>
                  <a:srgbClr val="444444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Open Sans" panose="020B0606030504020204" pitchFamily="34" charset="0"/>
              </a:rPr>
              <a:t>Para registrarse en esta modalidad:</a:t>
            </a:r>
            <a:endParaRPr lang="es-MX" sz="1900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200"/>
              </a:lnSpc>
              <a:spcBef>
                <a:spcPts val="75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s-MX" sz="1900" b="1" i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La empresa debe estar dada de alta como persona moral y/o física </a:t>
            </a:r>
            <a:r>
              <a:rPr lang="es-MX" sz="19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(constancia situación fiscal)</a:t>
            </a:r>
            <a:endParaRPr lang="es-MX" sz="1900" b="1" i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200"/>
              </a:lnSpc>
              <a:spcBef>
                <a:spcPts val="75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s-MX" sz="1900" b="1" i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Registrar los datos personales en formulario que se indique.</a:t>
            </a:r>
            <a:r>
              <a:rPr lang="es-MX" sz="1900" b="1" i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900" b="1" i="1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200"/>
              </a:lnSpc>
              <a:buFont typeface="Symbol" panose="05050102010706020507" pitchFamily="18" charset="2"/>
              <a:buChar char=""/>
            </a:pPr>
            <a:r>
              <a:rPr lang="es-MX" sz="1900" b="1" i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Entrega de los siguientes documentos en ventanilla:</a:t>
            </a:r>
            <a:endParaRPr lang="es-MX" sz="1900" b="1" i="1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  <a:tabLst>
                <a:tab pos="457200" algn="l"/>
              </a:tabLst>
            </a:pPr>
            <a:r>
              <a:rPr lang="es-MX" sz="19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carpeta verde tamaño carta.</a:t>
            </a:r>
            <a:endParaRPr lang="es-MX" sz="19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  <a:tabLst>
                <a:tab pos="457200" algn="l"/>
              </a:tabLst>
            </a:pPr>
            <a:r>
              <a:rPr lang="es-MX" sz="19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 3 fotografías tamaño infantil blanco y negros formales.</a:t>
            </a:r>
            <a:endParaRPr lang="es-MX" sz="19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  <a:tabLst>
                <a:tab pos="457200" algn="l"/>
              </a:tabLst>
            </a:pPr>
            <a:r>
              <a:rPr lang="es-MX" sz="19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 formato de registro por experiencia profesional</a:t>
            </a:r>
            <a:endParaRPr lang="es-MX" sz="19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  <a:tabLst>
                <a:tab pos="457200" algn="l"/>
              </a:tabLst>
            </a:pPr>
            <a:r>
              <a:rPr lang="es-MX" sz="19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 ficha técnica de créditos no mayor a 2 meses con el 90% mínimos de créditos validados (no es necesario la certificación de la ficha).</a:t>
            </a:r>
            <a:endParaRPr lang="es-MX" sz="19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  <a:tabLst>
                <a:tab pos="457200" algn="l"/>
              </a:tabLst>
            </a:pPr>
            <a:r>
              <a:rPr lang="es-MX" sz="19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 copia de credencial INE o alguna otra con fotografía vigente.</a:t>
            </a:r>
            <a:endParaRPr lang="es-MX" sz="19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  <a:tabLst>
                <a:tab pos="457200" algn="l"/>
              </a:tabLst>
            </a:pPr>
            <a:r>
              <a:rPr lang="es-MX" sz="19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Copia de acta de nacimiento</a:t>
            </a:r>
          </a:p>
          <a:p>
            <a:pPr marL="342900" indent="-342900">
              <a:buFont typeface="+mj-lt"/>
              <a:buAutoNum type="alphaLcParenR"/>
              <a:tabLst>
                <a:tab pos="457200" algn="l"/>
              </a:tabLst>
            </a:pPr>
            <a:r>
              <a:rPr lang="es-MX" sz="1900" dirty="0">
                <a:cs typeface="Open Sans" panose="020B0606030504020204" pitchFamily="34" charset="0"/>
              </a:rPr>
              <a:t>Carta Responsiva de Autenticidad de Documentos e Integridad Académica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s-MX" sz="19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h)    Carta laboral emitida por la empresa en hoja membretada, con firma autógrafa y sellada, donde se menciones la antigüedad          y la descripción de las actividades que desempeñas </a:t>
            </a:r>
            <a:r>
              <a:rPr lang="es-MX" sz="19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copia de la INE de quién firma la carta (la firma digital no 	es válida y no mayor a 30 días de la entrega de expediente).</a:t>
            </a:r>
            <a:endParaRPr lang="es-MX" sz="1900" dirty="0">
              <a:effectLst/>
              <a:ea typeface="Times New Roman" panose="02020603050405020304" pitchFamily="18" charset="0"/>
            </a:endParaRPr>
          </a:p>
          <a:p>
            <a:pPr marL="514350" lvl="0" indent="-514350">
              <a:buAutoNum type="romanLcParenR"/>
              <a:tabLst>
                <a:tab pos="457200" algn="l"/>
              </a:tabLst>
            </a:pPr>
            <a:r>
              <a:rPr lang="es-MX" sz="19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Evaluación de la empresa al estudiante.</a:t>
            </a:r>
          </a:p>
          <a:p>
            <a:pPr marL="457200" lvl="0" indent="-457200">
              <a:buAutoNum type="alphaLcParenR" startAt="10"/>
              <a:tabLst>
                <a:tab pos="457200" algn="l"/>
              </a:tabLst>
            </a:pPr>
            <a:r>
              <a:rPr lang="es-MX" sz="19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Documento de informe de actividades en formato anexo (con las características indicadas en página de prácticas profesionales).</a:t>
            </a:r>
          </a:p>
          <a:p>
            <a:pPr marL="457200" lvl="0" indent="-457200">
              <a:buAutoNum type="alphaLcParenR" startAt="10"/>
              <a:tabLst>
                <a:tab pos="457200" algn="l"/>
              </a:tabLst>
            </a:pPr>
            <a:r>
              <a:rPr lang="es-MX" sz="19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Las firmas en los documentos con tinta azul.</a:t>
            </a:r>
            <a:endParaRPr lang="es-MX" sz="1900" dirty="0">
              <a:effectLst/>
              <a:ea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4000" dirty="0">
              <a:latin typeface="Arial Narrow" panose="020B060602020203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6CEF628-7452-6411-FC33-549EA3C5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4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36C52-BD49-E9AC-0DDE-7E850A0736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000" dirty="0">
                <a:latin typeface="Arial Narrow" panose="020B0606020202030204" pitchFamily="34" charset="0"/>
              </a:rPr>
              <a:t>		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289CB7-8658-4B52-BC81-B44B1E6AB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77" y="546755"/>
            <a:ext cx="10798323" cy="57173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 </a:t>
            </a:r>
            <a:r>
              <a:rPr lang="es-ES" sz="1800" b="1" u="sng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Comprobante de la relación laboral</a:t>
            </a:r>
            <a:endParaRPr lang="es-MX" sz="1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ES" sz="1800" b="1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I.- Contrato </a:t>
            </a:r>
          </a:p>
          <a:p>
            <a:pPr algn="just"/>
            <a:r>
              <a:rPr lang="es-ES" sz="1800" b="1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II.- Alta en IMSS por la empresa </a:t>
            </a:r>
          </a:p>
          <a:p>
            <a:pPr algn="just"/>
            <a:r>
              <a:rPr lang="es-ES" sz="1800" b="1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III.- Recibos de nómina (uno por mes de los últimos 6 meses)</a:t>
            </a:r>
            <a:endParaRPr lang="es-MX" sz="1800" dirty="0">
              <a:effectLst/>
              <a:ea typeface="Times New Roman" panose="02020603050405020304" pitchFamily="18" charset="0"/>
            </a:endParaRPr>
          </a:p>
          <a:p>
            <a:pPr algn="just"/>
            <a:endParaRPr lang="es-MX" sz="1800" dirty="0">
              <a:effectLst/>
              <a:ea typeface="Times New Roman" panose="02020603050405020304" pitchFamily="18" charset="0"/>
            </a:endParaRPr>
          </a:p>
          <a:p>
            <a:pPr algn="just" fontAlgn="base">
              <a:spcBef>
                <a:spcPts val="750"/>
              </a:spcBef>
              <a:spcAft>
                <a:spcPts val="750"/>
              </a:spcAft>
            </a:pPr>
            <a:r>
              <a:rPr lang="es-MX" sz="1800" b="1" i="1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Una vez que se completó el registro, se debe:</a:t>
            </a:r>
            <a:endParaRPr lang="es-MX" sz="1800" dirty="0">
              <a:effectLst/>
              <a:ea typeface="Times New Roman" panose="02020603050405020304" pitchFamily="18" charset="0"/>
            </a:endParaRPr>
          </a:p>
          <a:p>
            <a:pPr algn="just" fontAlgn="base">
              <a:spcBef>
                <a:spcPts val="750"/>
              </a:spcBef>
              <a:spcAft>
                <a:spcPts val="750"/>
              </a:spcAft>
            </a:pPr>
            <a:r>
              <a:rPr lang="es-MX" sz="18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3. Esperar a que la documentación sea evaluada por el </a:t>
            </a:r>
            <a:r>
              <a:rPr lang="es-MX" sz="1800" b="1" i="1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Comité Técnico de Practicas Profesionales</a:t>
            </a:r>
            <a:r>
              <a:rPr lang="es-MX" sz="18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, en caso de ser aprobado, el evaluador enviará la retroalimentación que se debe de realizar al informe de actividades, una vez finalizado, se deberá de enviar nuevamente para su revisión final y archivo. </a:t>
            </a:r>
          </a:p>
          <a:p>
            <a:pPr algn="just" fontAlgn="base">
              <a:spcBef>
                <a:spcPts val="750"/>
              </a:spcBef>
              <a:spcAft>
                <a:spcPts val="750"/>
              </a:spcAft>
            </a:pPr>
            <a:r>
              <a:rPr lang="es-MX" sz="1800" dirty="0"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4. Una vez que se han realizado los pasos anteriores, esperar a que los créditos aparezcan en kárdex (no en boleta) al finalizar el ciclo.</a:t>
            </a:r>
            <a:endParaRPr lang="es-MX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209925" algn="l"/>
                <a:tab pos="3305175" algn="l"/>
              </a:tabLst>
            </a:pPr>
            <a:r>
              <a:rPr lang="es-MX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 </a:t>
            </a:r>
            <a:r>
              <a:rPr lang="es-MX" sz="1800" b="1" i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NOTA: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209925" algn="l"/>
                <a:tab pos="3305175" algn="l"/>
              </a:tabLst>
            </a:pPr>
            <a:r>
              <a:rPr lang="es-MX" sz="1800" b="1" i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la documentación será validada por el </a:t>
            </a:r>
            <a:r>
              <a:rPr lang="es-MX" sz="1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Comité Técnico de Prácticas Profesionales </a:t>
            </a:r>
            <a:r>
              <a:rPr lang="es-MX" sz="1800" b="1" i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, en caso de detectar documentos apócrifos, la falta se turnará a la Comisión de Responsabilidades y Sanciones del CUVALLES, por "sustracción o falsificación de documentos o informes", cual se contempla en el Reglamento de Responsabilidades Vinculados con Faltas a la Normatividad Universitaria de la Universidad de Guadalajara</a:t>
            </a:r>
            <a:r>
              <a:rPr lang="es-MX" sz="1800" b="1" i="1" dirty="0">
                <a:solidFill>
                  <a:srgbClr val="1F386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.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 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6CEF628-7452-6411-FC33-549EA3C5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58935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8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4CFDC-207B-7D0C-0846-73DA02F6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3AF0B34-A664-F168-27CE-9E77927BA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4"/>
            <a:ext cx="12192000" cy="685800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D5D051-3C36-5519-D142-D1A6AF8B9EC9}"/>
              </a:ext>
            </a:extLst>
          </p:cNvPr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A372C8-415A-EF3B-9C34-67FCAE39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3D8C54-638A-ABEF-93FE-A694815DCE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000" dirty="0">
                <a:latin typeface="Arial Narrow" panose="020B0606020202030204" pitchFamily="34" charset="0"/>
              </a:rPr>
              <a:t>		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14A6851-E9D5-8AD6-77F7-ED4ECA2B0B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4912" r="1241" b="5525"/>
          <a:stretch>
            <a:fillRect/>
          </a:stretch>
        </p:blipFill>
        <p:spPr>
          <a:xfrm>
            <a:off x="989814" y="681037"/>
            <a:ext cx="9624767" cy="581183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508FC92F-A7B8-09FA-82AA-1411CDD3E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58935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015AB8-C013-14E7-D747-D4A1610654F8}"/>
              </a:ext>
            </a:extLst>
          </p:cNvPr>
          <p:cNvSpPr txBox="1"/>
          <p:nvPr/>
        </p:nvSpPr>
        <p:spPr>
          <a:xfrm>
            <a:off x="8738648" y="2941163"/>
            <a:ext cx="178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Pagina oficial de Prácticas Profesionales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C92139A6-7C7E-80DF-1559-019B57F36E6F}"/>
              </a:ext>
            </a:extLst>
          </p:cNvPr>
          <p:cNvSpPr/>
          <p:nvPr/>
        </p:nvSpPr>
        <p:spPr>
          <a:xfrm>
            <a:off x="9332536" y="1133372"/>
            <a:ext cx="329938" cy="170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7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5F502-BB49-F95E-3762-69CB5E78E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32F9FC-66D6-825C-2A6F-A5BC72057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52" y="-164672"/>
            <a:ext cx="12192000" cy="685800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13D7744-E3A4-4320-CBD8-9B9F9166C442}"/>
              </a:ext>
            </a:extLst>
          </p:cNvPr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03BF65-3CCA-D4B5-3824-8C8ED142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B5FA36-2D13-E57F-9F29-99F84AC2D0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000" dirty="0">
                <a:latin typeface="Arial Narrow" panose="020B0606020202030204" pitchFamily="34" charset="0"/>
              </a:rPr>
              <a:t>		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BAB08AA-6E8F-CCDC-4E27-64F080519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58935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B06F84-70ED-DC54-6D8D-30CFD2E924BA}"/>
              </a:ext>
            </a:extLst>
          </p:cNvPr>
          <p:cNvSpPr txBox="1"/>
          <p:nvPr/>
        </p:nvSpPr>
        <p:spPr>
          <a:xfrm>
            <a:off x="8738648" y="2941163"/>
            <a:ext cx="178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Pagina oficia Prácticas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8317E28-8659-076F-9C85-81D8013AE5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26" t="32142" r="21120" b="20566"/>
          <a:stretch>
            <a:fillRect/>
          </a:stretch>
        </p:blipFill>
        <p:spPr>
          <a:xfrm>
            <a:off x="183071" y="479839"/>
            <a:ext cx="10827435" cy="589832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FF01E0E-A1BD-AD72-8326-08823C0CD507}"/>
              </a:ext>
            </a:extLst>
          </p:cNvPr>
          <p:cNvSpPr txBox="1"/>
          <p:nvPr/>
        </p:nvSpPr>
        <p:spPr>
          <a:xfrm>
            <a:off x="7604923" y="451233"/>
            <a:ext cx="389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7030A0"/>
                </a:solidFill>
              </a:rPr>
              <a:t>Información oficial para la Modalidad por Experiencia Profesional.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AC099C4D-87AB-1F32-A06A-D9D6993C554E}"/>
              </a:ext>
            </a:extLst>
          </p:cNvPr>
          <p:cNvSpPr/>
          <p:nvPr/>
        </p:nvSpPr>
        <p:spPr>
          <a:xfrm rot="2791803">
            <a:off x="7083038" y="635633"/>
            <a:ext cx="311305" cy="1058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40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4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141402"/>
            <a:ext cx="11023862" cy="688411"/>
          </a:xfrm>
        </p:spPr>
        <p:txBody>
          <a:bodyPr>
            <a:normAutofit fontScale="90000"/>
          </a:bodyPr>
          <a:lstStyle/>
          <a:p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           F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</a:rPr>
              <a:t>ICHA DE REGISTRO                                   CARTA LABORAL</a:t>
            </a:r>
            <a:r>
              <a:rPr lang="es-MX" sz="3600" b="1" i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br>
              <a:rPr lang="es-ES_tradnl" sz="3600" b="1" i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es-MX" sz="3600" b="1" i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6CEF628-7452-6411-FC33-549EA3C5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BA9C7B8A-7F67-6BCE-7B53-6BC8568F4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0574" t="21111" r="32057" b="6830"/>
          <a:stretch>
            <a:fillRect/>
          </a:stretch>
        </p:blipFill>
        <p:spPr>
          <a:xfrm>
            <a:off x="480767" y="1143369"/>
            <a:ext cx="4449451" cy="53117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085781-7E5B-92FD-0BD7-A16F00B75C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010" t="22548" r="31495" b="5875"/>
          <a:stretch>
            <a:fillRect/>
          </a:stretch>
        </p:blipFill>
        <p:spPr>
          <a:xfrm>
            <a:off x="5410986" y="1143369"/>
            <a:ext cx="5542962" cy="53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5CE7C-23AF-698B-985D-C1FD2EAD6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D61679E-A48C-65FE-12B6-818467374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C4F484E-401B-112C-0157-19D44258F29D}"/>
              </a:ext>
            </a:extLst>
          </p:cNvPr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9E4A6-5B3C-E33B-8025-C945F86B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141402"/>
            <a:ext cx="11023862" cy="688411"/>
          </a:xfrm>
        </p:spPr>
        <p:txBody>
          <a:bodyPr>
            <a:normAutofit fontScale="90000"/>
          </a:bodyPr>
          <a:lstStyle/>
          <a:p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s-MX" sz="3600" b="1" i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0406565-FA55-B26E-13B8-DE6E685B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43D37CB-E895-6186-D65C-2F3D47DF2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0414" t="20269" r="50371" b="4452"/>
          <a:stretch>
            <a:fillRect/>
          </a:stretch>
        </p:blipFill>
        <p:spPr>
          <a:xfrm>
            <a:off x="2743200" y="141402"/>
            <a:ext cx="7164370" cy="647621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DC6BE4E-9414-4920-BE1A-08262F6ED3A7}"/>
              </a:ext>
            </a:extLst>
          </p:cNvPr>
          <p:cNvSpPr txBox="1"/>
          <p:nvPr/>
        </p:nvSpPr>
        <p:spPr>
          <a:xfrm>
            <a:off x="9907570" y="1216058"/>
            <a:ext cx="200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030A0"/>
                </a:solidFill>
              </a:rPr>
              <a:t>Descargar de la pagina de Prácticas Profesionales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37547E85-A2B0-4C2F-ED4C-B42D9E945BAA}"/>
              </a:ext>
            </a:extLst>
          </p:cNvPr>
          <p:cNvSpPr/>
          <p:nvPr/>
        </p:nvSpPr>
        <p:spPr>
          <a:xfrm rot="4139129">
            <a:off x="9272459" y="940010"/>
            <a:ext cx="139007" cy="12652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52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7924</TotalTime>
  <Words>899</Words>
  <Application>Microsoft Office PowerPoint</Application>
  <PresentationFormat>Panorámica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Albertus Medium</vt:lpstr>
      <vt:lpstr>Arial</vt:lpstr>
      <vt:lpstr>Arial Narrow</vt:lpstr>
      <vt:lpstr>Avenir Next</vt:lpstr>
      <vt:lpstr>Calibri</vt:lpstr>
      <vt:lpstr>Calibri Light</vt:lpstr>
      <vt:lpstr>Open Sans</vt:lpstr>
      <vt:lpstr>Symbol</vt:lpstr>
      <vt:lpstr>Times New Roman</vt:lpstr>
      <vt:lpstr>Tema de Office</vt:lpstr>
      <vt:lpstr>Presentación de PowerPoint</vt:lpstr>
      <vt:lpstr> ¿Que es la Modalidad de Experiencia Profesional?</vt:lpstr>
      <vt:lpstr>  MODALIDAD PARA LIBERAR PRÁCTICAS PROFESIONALES.  </vt:lpstr>
      <vt:lpstr> Requisitos para integrar el expediente por experiencia profesional. </vt:lpstr>
      <vt:lpstr> </vt:lpstr>
      <vt:lpstr> </vt:lpstr>
      <vt:lpstr> </vt:lpstr>
      <vt:lpstr>              FICHA DE REGISTRO                                   CARTA LABORAL  </vt:lpstr>
      <vt:lpstr>  </vt:lpstr>
      <vt:lpstr>  </vt:lpstr>
      <vt:lpstr>Ficha Técnica</vt:lpstr>
      <vt:lpstr>Características del Informe General</vt:lpstr>
      <vt:lpstr>Características del Informe General</vt:lpstr>
      <vt:lpstr>Características del Informe General</vt:lpstr>
      <vt:lpstr>   Calendario de fechas para el proceso  por experiencia profesional!!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Carolina Zepeda</cp:lastModifiedBy>
  <cp:revision>307</cp:revision>
  <cp:lastPrinted>2020-01-20T19:13:25Z</cp:lastPrinted>
  <dcterms:created xsi:type="dcterms:W3CDTF">2019-07-23T18:31:28Z</dcterms:created>
  <dcterms:modified xsi:type="dcterms:W3CDTF">2026-06-25T20:56:02Z</dcterms:modified>
</cp:coreProperties>
</file>